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96" r:id="rId2"/>
    <p:sldId id="298" r:id="rId3"/>
    <p:sldId id="299" r:id="rId4"/>
    <p:sldId id="300" r:id="rId5"/>
    <p:sldId id="301" r:id="rId6"/>
    <p:sldId id="302" r:id="rId7"/>
    <p:sldId id="303" r:id="rId8"/>
    <p:sldId id="304" r:id="rId9"/>
    <p:sldId id="305" r:id="rId10"/>
    <p:sldId id="306" r:id="rId11"/>
    <p:sldId id="308" r:id="rId12"/>
    <p:sldId id="312" r:id="rId13"/>
    <p:sldId id="313" r:id="rId14"/>
    <p:sldId id="314" r:id="rId15"/>
    <p:sldId id="316" r:id="rId16"/>
    <p:sldId id="315" r:id="rId17"/>
    <p:sldId id="317" r:id="rId18"/>
    <p:sldId id="318" r:id="rId19"/>
    <p:sldId id="319" r:id="rId20"/>
    <p:sldId id="320" r:id="rId21"/>
    <p:sldId id="328" r:id="rId22"/>
    <p:sldId id="322" r:id="rId23"/>
    <p:sldId id="323" r:id="rId24"/>
    <p:sldId id="324" r:id="rId25"/>
    <p:sldId id="325" r:id="rId26"/>
    <p:sldId id="329" r:id="rId27"/>
    <p:sldId id="330" r:id="rId28"/>
    <p:sldId id="331" r:id="rId29"/>
    <p:sldId id="332" r:id="rId30"/>
    <p:sldId id="333" r:id="rId31"/>
    <p:sldId id="335" r:id="rId32"/>
    <p:sldId id="334" r:id="rId33"/>
    <p:sldId id="336" r:id="rId34"/>
    <p:sldId id="337" r:id="rId35"/>
    <p:sldId id="326" r:id="rId36"/>
    <p:sldId id="338" r:id="rId37"/>
    <p:sldId id="327" r:id="rId38"/>
    <p:sldId id="343" r:id="rId39"/>
    <p:sldId id="342" r:id="rId40"/>
    <p:sldId id="339"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Outfit" panose="020B0604020202020204" charset="0"/>
      <p:regular r:id="rId47"/>
      <p:bold r:id="rId48"/>
    </p:embeddedFont>
    <p:embeddedFont>
      <p:font typeface="Outfit ExtraBold" panose="020B0604020202020204" charset="0"/>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A249"/>
    <a:srgbClr val="000000"/>
    <a:srgbClr val="000001"/>
    <a:srgbClr val="EAE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2A4B89-3847-4F81-B161-7CE6A8461183}">
  <a:tblStyle styleId="{A72A4B89-3847-4F81-B161-7CE6A84611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D731BF-6475-4C96-960C-7FFF9C7C893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2" autoAdjust="0"/>
    <p:restoredTop sz="95033" autoAdjust="0"/>
  </p:normalViewPr>
  <p:slideViewPr>
    <p:cSldViewPr snapToGrid="0">
      <p:cViewPr varScale="1">
        <p:scale>
          <a:sx n="104" d="100"/>
          <a:sy n="104"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Good morning, everyone. Thank you for joining today's session on the exciting world of time series prediction. As we delve into this topic, we'll explore how the fusion of wavelet transformation and transformer models can enhance the way we forecast the future in various fields</a:t>
            </a:r>
            <a:endParaRPr dirty="0"/>
          </a:p>
        </p:txBody>
      </p:sp>
    </p:spTree>
    <p:extLst>
      <p:ext uri="{BB962C8B-B14F-4D97-AF65-F5344CB8AC3E}">
        <p14:creationId xmlns:p14="http://schemas.microsoft.com/office/powerpoint/2010/main" val="384150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While these traditional methods have been instrumental in advancing the field of time series prediction, they often struggle with complex datasets that exhibit non-linear patterns, abrupt changes, or non-stationary behaviors. This is where modern techniques, which we will explore next, begin to show their strengths.</a:t>
            </a:r>
            <a:endParaRPr dirty="0"/>
          </a:p>
        </p:txBody>
      </p:sp>
    </p:spTree>
    <p:extLst>
      <p:ext uri="{BB962C8B-B14F-4D97-AF65-F5344CB8AC3E}">
        <p14:creationId xmlns:p14="http://schemas.microsoft.com/office/powerpoint/2010/main" val="87880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earliest modern deep learning method for forecasting uses Recurrent Neural Networks</a:t>
            </a:r>
            <a:endParaRPr dirty="0"/>
          </a:p>
        </p:txBody>
      </p:sp>
    </p:spTree>
    <p:extLst>
      <p:ext uri="{BB962C8B-B14F-4D97-AF65-F5344CB8AC3E}">
        <p14:creationId xmlns:p14="http://schemas.microsoft.com/office/powerpoint/2010/main" val="3117796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RNNs represent a significant shift from static to dynamic modeling approaches. Unlike traditional methods that treat each data point as independent, RNNs recognize the sequential nature of time series data. They achieve this through their unique architecture, which allows information to persist.</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In an RNN, each neuron or cell takes input not just from the previous layer, as in standard neural networks, but also from itself at the previous step. This is key to their ability </a:t>
            </a:r>
            <a:r>
              <a:rPr lang="en-SG" b="0" i="0" dirty="0">
                <a:solidFill>
                  <a:srgbClr val="0D0D0D"/>
                </a:solidFill>
                <a:effectLst/>
                <a:latin typeface="Söhne"/>
              </a:rPr>
              <a:t>to remember past information, which allows </a:t>
            </a:r>
            <a:r>
              <a:rPr lang="en-US" b="0" i="0" dirty="0">
                <a:solidFill>
                  <a:srgbClr val="0D0D0D"/>
                </a:solidFill>
                <a:effectLst/>
                <a:latin typeface="Söhne"/>
              </a:rPr>
              <a:t>the network to make predictions based not just on the immediate input but on the history of inputs it has received.</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However, RNNs are not without challenges. They are particularly prone to problems like vanishing and exploding gradients, which can hinder training and affect performance. Techniques like LSTM, or Long Short-Term Memory units, and GRUs, or Gated Recurrent Units, have been developed to overcome these issues, allowing deeper and more effective networks.</a:t>
            </a:r>
            <a:endParaRPr dirty="0"/>
          </a:p>
        </p:txBody>
      </p:sp>
    </p:spTree>
    <p:extLst>
      <p:ext uri="{BB962C8B-B14F-4D97-AF65-F5344CB8AC3E}">
        <p14:creationId xmlns:p14="http://schemas.microsoft.com/office/powerpoint/2010/main" val="2310983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D0D0D"/>
                </a:solidFill>
                <a:effectLst/>
                <a:latin typeface="Söhne"/>
              </a:rPr>
              <a:t>Building on our understanding of RNNs and their ability to handle sequences, let’s now turn our attention to a more recent breakthrough in the field of deep learning: Transformers. Originally developed for tasks in natural language processing, Transformers have rapidly become a cornerstone for many modern AI challenges, including time series prediction.</a:t>
            </a:r>
          </a:p>
        </p:txBody>
      </p:sp>
    </p:spTree>
    <p:extLst>
      <p:ext uri="{BB962C8B-B14F-4D97-AF65-F5344CB8AC3E}">
        <p14:creationId xmlns:p14="http://schemas.microsoft.com/office/powerpoint/2010/main" val="418710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The core component in Transformers is its self-attention mechanism which allows for the model to focus on different parts of the input sequence in parallel, which results in faster computation times. Moreover, Transformers are highly scalable and can manage vast datasets with numerous variables, which is a common scenario in time series prediction. </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However, d</a:t>
            </a:r>
            <a:r>
              <a:rPr lang="en-US" dirty="0"/>
              <a:t>espite its groundbreaking performance, Transformers do face some challenges. Transformers are unable to handle long sequence of data since the self-attention mechanism can struggle to capture and model long-term dependencies efficiently.</a:t>
            </a:r>
            <a:endParaRPr lang="en-US" b="0" i="0" dirty="0">
              <a:solidFill>
                <a:srgbClr val="0D0D0D"/>
              </a:solidFill>
              <a:effectLst/>
              <a:latin typeface="Söhne"/>
            </a:endParaRP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dirty="0"/>
              <a:t>This issue occur in scenarios demanding the analysis of intricate sequences over prolonged durations, a common requirement in areas such as time series forecasting.</a:t>
            </a:r>
            <a:endParaRPr lang="en-US" b="0" i="0" dirty="0">
              <a:solidFill>
                <a:srgbClr val="0D0D0D"/>
              </a:solidFill>
              <a:effectLst/>
              <a:latin typeface="Söhne"/>
            </a:endParaRPr>
          </a:p>
        </p:txBody>
      </p:sp>
    </p:spTree>
    <p:extLst>
      <p:ext uri="{BB962C8B-B14F-4D97-AF65-F5344CB8AC3E}">
        <p14:creationId xmlns:p14="http://schemas.microsoft.com/office/powerpoint/2010/main" val="230899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0713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shortcoming, the integration of advanced signal processing methods like Wavelet transformation with Transformer architectures emerges as a promising strategy.</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0D0D0D"/>
                </a:solidFill>
                <a:effectLst/>
                <a:latin typeface="Söhne"/>
              </a:rPr>
              <a:t>Wavelet Transformation works by decomposing a time series into a combination of wavelets. Unlike Fourier transform that offer only frequency information, wavelets provide both temporal and frequency information. This allows analysts or models to focus on different frequencies or scales within a dataset, revealing hidden patterns that are not observable with traditional methods.</a:t>
            </a:r>
          </a:p>
        </p:txBody>
      </p:sp>
    </p:spTree>
    <p:extLst>
      <p:ext uri="{BB962C8B-B14F-4D97-AF65-F5344CB8AC3E}">
        <p14:creationId xmlns:p14="http://schemas.microsoft.com/office/powerpoint/2010/main" val="2183204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employing Wavelet decomposition for preliminary data processing, long-term dependencies and patterns within time series sequences are more effectively highlighted and represented in a form that enhances the Transformer's ability to learn from such data</a:t>
            </a:r>
          </a:p>
        </p:txBody>
      </p:sp>
    </p:spTree>
    <p:extLst>
      <p:ext uri="{BB962C8B-B14F-4D97-AF65-F5344CB8AC3E}">
        <p14:creationId xmlns:p14="http://schemas.microsoft.com/office/powerpoint/2010/main" val="687339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 would like to introduce some key steps that were done to train the transformer model</a:t>
            </a:r>
            <a:endParaRPr dirty="0"/>
          </a:p>
        </p:txBody>
      </p:sp>
    </p:spTree>
    <p:extLst>
      <p:ext uri="{BB962C8B-B14F-4D97-AF65-F5344CB8AC3E}">
        <p14:creationId xmlns:p14="http://schemas.microsoft.com/office/powerpoint/2010/main" val="4254593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First off, we will be using publicly available, electrical load datasets from multiple countries. Electrical data are chosen due to its highly erratic consumption details over time, making it particularly difficult for models to predict.</a:t>
            </a:r>
            <a:endParaRPr dirty="0"/>
          </a:p>
        </p:txBody>
      </p:sp>
    </p:spTree>
    <p:extLst>
      <p:ext uri="{BB962C8B-B14F-4D97-AF65-F5344CB8AC3E}">
        <p14:creationId xmlns:p14="http://schemas.microsoft.com/office/powerpoint/2010/main" val="209424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2589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To prepare the data for the model, we will first normalize the time series over the available historical data. This decreases the range of the data and has been proven to enhance the model’s training rate and performance.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Next, we will use the sliding window technique to create smaller time sequences to exploit the power of parallel processing offered by the transformer model</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251764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that we have multiple smaller time sequences, we can further classify them into training, validation and testing sets. It is important in this step that we do not randomly classify them as we have to preserve the fact that the model does not use data in the future as training. This ensures the test set remain hidden from the model and hence it will be accurate representation of the model’s performance.</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061718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Each time sequences will then go through wavelet transformation to produce their corresponding wavelet values.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There are 3 parameters to consider during this transformation:</a:t>
            </a:r>
          </a:p>
          <a:p>
            <a:pPr marL="0" lvl="0" indent="0" algn="l" rtl="0">
              <a:spcBef>
                <a:spcPts val="0"/>
              </a:spcBef>
              <a:spcAft>
                <a:spcPts val="0"/>
              </a:spcAft>
              <a:buNone/>
            </a:pPr>
            <a:r>
              <a:rPr lang="en-SG" dirty="0"/>
              <a:t>Window</a:t>
            </a:r>
          </a:p>
          <a:p>
            <a:pPr marL="0" lvl="0" indent="0" algn="l" rtl="0">
              <a:spcBef>
                <a:spcPts val="0"/>
              </a:spcBef>
              <a:spcAft>
                <a:spcPts val="0"/>
              </a:spcAft>
              <a:buNone/>
            </a:pPr>
            <a:r>
              <a:rPr lang="en-SG" dirty="0"/>
              <a:t>Level of decomposition</a:t>
            </a:r>
          </a:p>
          <a:p>
            <a:pPr marL="0" lvl="0" indent="0" algn="l" rtl="0">
              <a:spcBef>
                <a:spcPts val="0"/>
              </a:spcBef>
              <a:spcAft>
                <a:spcPts val="0"/>
              </a:spcAft>
              <a:buNone/>
            </a:pPr>
            <a:r>
              <a:rPr lang="en-SG" dirty="0"/>
              <a:t>Type of wavelet decomposition</a:t>
            </a:r>
          </a:p>
        </p:txBody>
      </p:sp>
    </p:spTree>
    <p:extLst>
      <p:ext uri="{BB962C8B-B14F-4D97-AF65-F5344CB8AC3E}">
        <p14:creationId xmlns:p14="http://schemas.microsoft.com/office/powerpoint/2010/main" val="244951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This is the proposed model architecture. The time sequence is converted into wavelet values and passed into the Transformer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Time2Vec block is essential to create a vector representation of time which is concatenated with the wavelets value before the self attention mechanism of the transformer starts.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output of the transformer will the forecasted wavelet values which is passed into a function block called Inverse wavelet transform to obtain the actual forecasted value for comparison with the target.</a:t>
            </a:r>
            <a:endParaRPr dirty="0"/>
          </a:p>
        </p:txBody>
      </p:sp>
    </p:spTree>
    <p:extLst>
      <p:ext uri="{BB962C8B-B14F-4D97-AF65-F5344CB8AC3E}">
        <p14:creationId xmlns:p14="http://schemas.microsoft.com/office/powerpoint/2010/main" val="4144773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parameters used for the wavelet transformation and our transformer model.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a:t>
            </a:r>
            <a:r>
              <a:rPr lang="en-SG" dirty="0"/>
              <a:t> quick lookback on the parameters to consider for wavelet transformation.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Given a forecast of 1 day, which is 24 time steps. Window with the value of lookback period will create a total of 24 wavelet sequences over the 24 time steps.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 level of 3 means that the time sequence is decomposed recursively up to 3 times.</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071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compare the results of our proposed model with other methods discussed previously</a:t>
            </a:r>
            <a:endParaRPr dirty="0"/>
          </a:p>
        </p:txBody>
      </p:sp>
    </p:spTree>
    <p:extLst>
      <p:ext uri="{BB962C8B-B14F-4D97-AF65-F5344CB8AC3E}">
        <p14:creationId xmlns:p14="http://schemas.microsoft.com/office/powerpoint/2010/main" val="3668822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forecasted results for statistical methods. As you can see ARIMA is unable to forecast well due to the data not satisfying the stationary property.</a:t>
            </a:r>
            <a:endParaRPr dirty="0"/>
          </a:p>
        </p:txBody>
      </p:sp>
    </p:spTree>
    <p:extLst>
      <p:ext uri="{BB962C8B-B14F-4D97-AF65-F5344CB8AC3E}">
        <p14:creationId xmlns:p14="http://schemas.microsoft.com/office/powerpoint/2010/main" val="4081181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result produced by a Transformer without using wavelet transformation</a:t>
            </a:r>
            <a:endParaRPr dirty="0"/>
          </a:p>
        </p:txBody>
      </p:sp>
    </p:spTree>
    <p:extLst>
      <p:ext uri="{BB962C8B-B14F-4D97-AF65-F5344CB8AC3E}">
        <p14:creationId xmlns:p14="http://schemas.microsoft.com/office/powerpoint/2010/main" val="284643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the result produced by the hybrid transformer model</a:t>
            </a:r>
            <a:endParaRPr dirty="0"/>
          </a:p>
        </p:txBody>
      </p:sp>
    </p:spTree>
    <p:extLst>
      <p:ext uri="{BB962C8B-B14F-4D97-AF65-F5344CB8AC3E}">
        <p14:creationId xmlns:p14="http://schemas.microsoft.com/office/powerpoint/2010/main" val="3231950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can see previously from the graph, the hybrid transformer model was highly accurate. Using RMSE as our metric for comparison, we can see an overall 10x performance increase compared to other models.</a:t>
            </a:r>
            <a:endParaRPr dirty="0"/>
          </a:p>
        </p:txBody>
      </p:sp>
    </p:spTree>
    <p:extLst>
      <p:ext uri="{BB962C8B-B14F-4D97-AF65-F5344CB8AC3E}">
        <p14:creationId xmlns:p14="http://schemas.microsoft.com/office/powerpoint/2010/main" val="58306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Ever thought of the ability to peer into the future? Well think no further as machine learning models continue to evolve with frightening speeds at forecasting future events.</a:t>
            </a:r>
            <a:endParaRPr dirty="0"/>
          </a:p>
        </p:txBody>
      </p:sp>
    </p:spTree>
    <p:extLst>
      <p:ext uri="{BB962C8B-B14F-4D97-AF65-F5344CB8AC3E}">
        <p14:creationId xmlns:p14="http://schemas.microsoft.com/office/powerpoint/2010/main" val="251480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However, let’s take a look at the graph again. Given no information about the future, is it even possible to get such an accurate graph, despite using a highly erratic dataset?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Well, turns out there is a problem in time series forecasting known as data leakage. </a:t>
            </a:r>
            <a:r>
              <a:rPr lang="en-US" b="1" i="0" dirty="0">
                <a:solidFill>
                  <a:srgbClr val="5F6368"/>
                </a:solidFill>
                <a:effectLst/>
                <a:latin typeface="arial" panose="020B0604020202020204" pitchFamily="34" charset="0"/>
              </a:rPr>
              <a:t>Data leakage</a:t>
            </a:r>
            <a:r>
              <a:rPr lang="en-US" b="0" i="0" dirty="0">
                <a:solidFill>
                  <a:srgbClr val="4D5156"/>
                </a:solidFill>
                <a:effectLst/>
                <a:latin typeface="arial" panose="020B0604020202020204" pitchFamily="34" charset="0"/>
              </a:rPr>
              <a:t> occurs when information from the future leaks into the past during the training and validation process of </a:t>
            </a:r>
            <a:r>
              <a:rPr lang="en-US" b="1" i="0" dirty="0">
                <a:solidFill>
                  <a:srgbClr val="5F6368"/>
                </a:solidFill>
                <a:effectLst/>
                <a:latin typeface="arial" panose="020B0604020202020204" pitchFamily="34" charset="0"/>
              </a:rPr>
              <a:t>time series</a:t>
            </a:r>
            <a:r>
              <a:rPr lang="en-US" b="0" i="0" dirty="0">
                <a:solidFill>
                  <a:srgbClr val="4D5156"/>
                </a:solidFill>
                <a:effectLst/>
                <a:latin typeface="arial" panose="020B0604020202020204" pitchFamily="34" charset="0"/>
              </a:rPr>
              <a:t> models</a:t>
            </a:r>
            <a:r>
              <a:rPr lang="en-SG" b="0" i="0" dirty="0">
                <a:solidFill>
                  <a:srgbClr val="4D5156"/>
                </a:solidFill>
                <a:effectLst/>
                <a:latin typeface="arial" panose="020B0604020202020204" pitchFamily="34" charset="0"/>
              </a:rPr>
              <a:t>. This makes the model perform way better than expected since it has a glimpse of the future.</a:t>
            </a:r>
            <a:endParaRPr lang="en-SG" dirty="0"/>
          </a:p>
        </p:txBody>
      </p:sp>
    </p:spTree>
    <p:extLst>
      <p:ext uri="{BB962C8B-B14F-4D97-AF65-F5344CB8AC3E}">
        <p14:creationId xmlns:p14="http://schemas.microsoft.com/office/powerpoint/2010/main" val="2884607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some possible causes of data leaks that could occur during the data processing steps, Covariates and the wavelet transformation steps. Among the transformation steps, the wavelet transformation itself could have leak some information to earlier wavelets. Next, the rolling window to create 24 wavelet sequence could have leak information too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eliminate some of these possible causes. First, no covariates was used. Covariates are variables that are not predicted by the model but is used as extra information for the model to use. For example, if we are predicting the air condition consumption, a possible covariates is the weather and temperature. Covariates can cause data leakage if there is a high correlation between itself and the prediction target. So Covariates are not a cause of data leakage in this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we experiment with the wavelet values without rolling window. The time sequences are converted to wavelets and we use the lookback period to predict the next 24 steps at one go. If the results performs well again, we know that the transformation itself leaks data of the future to the past. Fortunately, the results show a big decrease in performance, which signals that the transformation itself does not leak data.</a:t>
            </a:r>
          </a:p>
        </p:txBody>
      </p:sp>
    </p:spTree>
    <p:extLst>
      <p:ext uri="{BB962C8B-B14F-4D97-AF65-F5344CB8AC3E}">
        <p14:creationId xmlns:p14="http://schemas.microsoft.com/office/powerpoint/2010/main" val="4138521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likely cause of data leakage is from the rolling window. During the rolling window method to produce sequences for forecasting in the next 24 time steps, we are using actual observed values for forecasting.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Unless specified otherwise, to predict for the next day, we should not be using results from the next day. Therefore, the solution was to use the prediction window method. This method predicts 1 step at a time and use the predicted values as input to the next sliding window</a:t>
            </a:r>
          </a:p>
        </p:txBody>
      </p:sp>
    </p:spTree>
    <p:extLst>
      <p:ext uri="{BB962C8B-B14F-4D97-AF65-F5344CB8AC3E}">
        <p14:creationId xmlns:p14="http://schemas.microsoft.com/office/powerpoint/2010/main" val="3495875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to solving the problem of data leakage, multiple methods were combined and incorporated to further improve the performance of the transformer model. These methods are namely …</a:t>
            </a:r>
            <a:endParaRPr dirty="0"/>
          </a:p>
        </p:txBody>
      </p:sp>
    </p:spTree>
    <p:extLst>
      <p:ext uri="{BB962C8B-B14F-4D97-AF65-F5344CB8AC3E}">
        <p14:creationId xmlns:p14="http://schemas.microsoft.com/office/powerpoint/2010/main" val="1605130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results after accounting for data leakage.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 table here, we can see that using wavelets unfortunately does not increase performance of models. This is likely due to the increase in input parameters which could confuse the model. One innovative solution to note is the multi MODWT Transformer which uses multiple transformer to train on each wavelet value. While the results here is not better than Sparse transformer, the parameters used were highly not optimized due to a large increase in training time required.</a:t>
            </a:r>
            <a:endParaRPr dirty="0"/>
          </a:p>
        </p:txBody>
      </p:sp>
    </p:spTree>
    <p:extLst>
      <p:ext uri="{BB962C8B-B14F-4D97-AF65-F5344CB8AC3E}">
        <p14:creationId xmlns:p14="http://schemas.microsoft.com/office/powerpoint/2010/main" val="2185783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that said, let’s look into the possible improvement and future research available</a:t>
            </a:r>
            <a:endParaRPr dirty="0"/>
          </a:p>
        </p:txBody>
      </p:sp>
    </p:spTree>
    <p:extLst>
      <p:ext uri="{BB962C8B-B14F-4D97-AF65-F5344CB8AC3E}">
        <p14:creationId xmlns:p14="http://schemas.microsoft.com/office/powerpoint/2010/main" val="312017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we can change our data processing strategy, there are many other wavelet transformations available. We can also change the sliding window to a expanding window strategy. This would however increase the time of training.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the darts library was used to train the MODWT multi transformer model. There are more functions within the library that offers time series prediction strategies. During one of the experiments, historical forecast was proven to increase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there are new AI models proposed each year. There may be models that could utilize wavelet transformation techniques better.</a:t>
            </a:r>
            <a:endParaRPr dirty="0"/>
          </a:p>
        </p:txBody>
      </p:sp>
    </p:spTree>
    <p:extLst>
      <p:ext uri="{BB962C8B-B14F-4D97-AF65-F5344CB8AC3E}">
        <p14:creationId xmlns:p14="http://schemas.microsoft.com/office/powerpoint/2010/main" val="3443624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529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conclude, we have seen the effect of Data leakage</a:t>
            </a:r>
            <a:r>
              <a:rPr lang="en-SG" dirty="0"/>
              <a:t>. It causes over optimistic results in time series prediction. Unfortunately, most research papers do not consider the problem of data leakage which results in them claiming that their model outperforms others.</a:t>
            </a:r>
          </a:p>
          <a:p>
            <a:pPr marL="158750" indent="0">
              <a:buNone/>
            </a:pPr>
            <a:endParaRPr lang="en-SG" dirty="0"/>
          </a:p>
          <a:p>
            <a:pPr marL="158750" indent="0">
              <a:buNone/>
            </a:pPr>
            <a:r>
              <a:rPr lang="en-SG" dirty="0"/>
              <a:t>Finally, wavelet transformation increases the dimensions of the input. From the results, it seems to reduce the performance of the model. However, it does not mean that the wavelet transformation is useless. It may require a more complex model or even multiple models to fully utilize the potential of wavelet transformations.</a:t>
            </a:r>
            <a:endParaRPr lang="en-US" dirty="0"/>
          </a:p>
        </p:txBody>
      </p:sp>
    </p:spTree>
    <p:extLst>
      <p:ext uri="{BB962C8B-B14F-4D97-AF65-F5344CB8AC3E}">
        <p14:creationId xmlns:p14="http://schemas.microsoft.com/office/powerpoint/2010/main" val="1936850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97750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Let’s start of by introducing the input and target of our prediction; time series data.</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Time series data is a sequence of data points measured at successive points in time. These data can be found everywhere around us, from the fluctuations in stock markets to the rhythm of wave tides. By analyzing the sequences of data, we are able to predict future events and trends. This is also known as time series forecasting</a:t>
            </a:r>
            <a:endParaRPr dirty="0"/>
          </a:p>
        </p:txBody>
      </p:sp>
    </p:spTree>
    <p:extLst>
      <p:ext uri="{BB962C8B-B14F-4D97-AF65-F5344CB8AC3E}">
        <p14:creationId xmlns:p14="http://schemas.microsoft.com/office/powerpoint/2010/main" val="1000303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78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So, why is predicting the future crucial? Time Series Forecasting empowers decision-makers across industries to forecast future events based on historical data, enabling proactive rather than reactive strategies. </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Some examples of why time series forecasting is important are as follows: a retailer managing inventory based on sales forecasts, a bank assessing financial risks, or a meteorologist predicting severe weather, the ability to accurately predict the future, shapes effective strategies and operations.</a:t>
            </a:r>
            <a:endParaRPr dirty="0"/>
          </a:p>
        </p:txBody>
      </p:sp>
    </p:spTree>
    <p:extLst>
      <p:ext uri="{BB962C8B-B14F-4D97-AF65-F5344CB8AC3E}">
        <p14:creationId xmlns:p14="http://schemas.microsoft.com/office/powerpoint/2010/main" val="278330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latin typeface="Söhne"/>
              </a:rPr>
              <a:t>The essence of time series prediction lies in its sequential nature. Each data point is dependent on its predecessors, making the analysis a delicate dance of pattern recognition and statistical techniques. Understanding these patterns allows us to not only glimpse the future but also prepare for it with greater precision.</a:t>
            </a:r>
          </a:p>
          <a:p>
            <a:pPr marL="158750" indent="0" algn="l">
              <a:buNone/>
            </a:pPr>
            <a:endParaRPr lang="en-US" b="0" i="0" dirty="0">
              <a:solidFill>
                <a:srgbClr val="0D0D0D"/>
              </a:solidFill>
              <a:effectLst/>
              <a:latin typeface="Söhne"/>
            </a:endParaRPr>
          </a:p>
          <a:p>
            <a:pPr marL="158750" indent="0" algn="l">
              <a:buNone/>
            </a:pPr>
            <a:r>
              <a:rPr lang="en-US" b="0" i="0" dirty="0">
                <a:solidFill>
                  <a:srgbClr val="0D0D0D"/>
                </a:solidFill>
                <a:effectLst/>
                <a:latin typeface="Söhne"/>
              </a:rPr>
              <a:t>As we proceed, we'll explore how traditional methods have tackled these challenges and how innovative approaches like wavelet transformation and transformers can be used to enhance prediction accuracy and reliability.</a:t>
            </a:r>
          </a:p>
        </p:txBody>
      </p:sp>
    </p:spTree>
    <p:extLst>
      <p:ext uri="{BB962C8B-B14F-4D97-AF65-F5344CB8AC3E}">
        <p14:creationId xmlns:p14="http://schemas.microsoft.com/office/powerpoint/2010/main" val="291882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some methods used for time series forecasting</a:t>
            </a:r>
            <a:endParaRPr dirty="0"/>
          </a:p>
        </p:txBody>
      </p:sp>
    </p:spTree>
    <p:extLst>
      <p:ext uri="{BB962C8B-B14F-4D97-AF65-F5344CB8AC3E}">
        <p14:creationId xmlns:p14="http://schemas.microsoft.com/office/powerpoint/2010/main" val="413003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methods done in chronological order</a:t>
            </a:r>
            <a:endParaRPr dirty="0"/>
          </a:p>
        </p:txBody>
      </p:sp>
    </p:spTree>
    <p:extLst>
      <p:ext uri="{BB962C8B-B14F-4D97-AF65-F5344CB8AC3E}">
        <p14:creationId xmlns:p14="http://schemas.microsoft.com/office/powerpoint/2010/main" val="262637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Prior to the 21</a:t>
            </a:r>
            <a:r>
              <a:rPr lang="en-US" b="0" i="0" baseline="30000" dirty="0">
                <a:solidFill>
                  <a:srgbClr val="0D0D0D"/>
                </a:solidFill>
                <a:effectLst/>
                <a:latin typeface="Söhne"/>
              </a:rPr>
              <a:t>st</a:t>
            </a:r>
            <a:r>
              <a:rPr lang="en-US" b="0" i="0" dirty="0">
                <a:solidFill>
                  <a:srgbClr val="0D0D0D"/>
                </a:solidFill>
                <a:effectLst/>
                <a:latin typeface="Söhne"/>
              </a:rPr>
              <a:t> century, </a:t>
            </a:r>
          </a:p>
          <a:p>
            <a:pPr marL="0" lvl="0" indent="0" algn="l" rtl="0">
              <a:spcBef>
                <a:spcPts val="0"/>
              </a:spcBef>
              <a:spcAft>
                <a:spcPts val="0"/>
              </a:spcAft>
              <a:buNone/>
            </a:pPr>
            <a:r>
              <a:rPr lang="en-US" b="0" i="0" dirty="0">
                <a:solidFill>
                  <a:srgbClr val="0D0D0D"/>
                </a:solidFill>
                <a:effectLst/>
                <a:latin typeface="Söhne"/>
              </a:rPr>
              <a:t>Two of the most commonly used statistical methods are ARIMA and Exponential smoothing.</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ARIMA models are especially favored for their flexibility in modeling a wide range of time series data. However, they require the data to be stationary, meaning the statistical properties like mean and variance should not change over time.</a:t>
            </a:r>
          </a:p>
          <a:p>
            <a:pPr marL="0" lvl="0" indent="0" algn="l" rtl="0">
              <a:spcBef>
                <a:spcPts val="0"/>
              </a:spcBef>
              <a:spcAft>
                <a:spcPts val="0"/>
              </a:spcAft>
              <a:buNone/>
            </a:pPr>
            <a:endParaRPr lang="en-US" b="0" i="0" dirty="0">
              <a:solidFill>
                <a:srgbClr val="0D0D0D"/>
              </a:solidFill>
              <a:effectLst/>
              <a:latin typeface="Söhne"/>
            </a:endParaRPr>
          </a:p>
          <a:p>
            <a:pPr marL="0" lvl="0" indent="0" algn="l" rtl="0">
              <a:spcBef>
                <a:spcPts val="0"/>
              </a:spcBef>
              <a:spcAft>
                <a:spcPts val="0"/>
              </a:spcAft>
              <a:buNone/>
            </a:pPr>
            <a:r>
              <a:rPr lang="en-US" b="0" i="0" dirty="0">
                <a:solidFill>
                  <a:srgbClr val="0D0D0D"/>
                </a:solidFill>
                <a:effectLst/>
                <a:latin typeface="Söhne"/>
              </a:rPr>
              <a:t>On the other hand, we have exponential smoothing. This technique excels in handling data with trends and seasonality by assigning exponentially decreasing weights to older observations. It’s particularly effective for short-term forecasts and has been widely used in inventory control and supply chain management.</a:t>
            </a:r>
          </a:p>
          <a:p>
            <a:pPr marL="0" lvl="0" indent="0" algn="l" rtl="0">
              <a:spcBef>
                <a:spcPts val="0"/>
              </a:spcBef>
              <a:spcAft>
                <a:spcPts val="0"/>
              </a:spcAft>
              <a:buNone/>
            </a:pPr>
            <a:endParaRPr lang="en-US" b="0" i="0" dirty="0">
              <a:solidFill>
                <a:srgbClr val="0D0D0D"/>
              </a:solidFill>
              <a:effectLst/>
              <a:latin typeface="Söhne"/>
            </a:endParaRPr>
          </a:p>
        </p:txBody>
      </p:sp>
    </p:spTree>
    <p:extLst>
      <p:ext uri="{BB962C8B-B14F-4D97-AF65-F5344CB8AC3E}">
        <p14:creationId xmlns:p14="http://schemas.microsoft.com/office/powerpoint/2010/main" val="108836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2"/>
        <p:cNvGrpSpPr/>
        <p:nvPr/>
      </p:nvGrpSpPr>
      <p:grpSpPr>
        <a:xfrm>
          <a:off x="0" y="0"/>
          <a:ext cx="0" cy="0"/>
          <a:chOff x="0" y="0"/>
          <a:chExt cx="0" cy="0"/>
        </a:xfrm>
      </p:grpSpPr>
      <p:grpSp>
        <p:nvGrpSpPr>
          <p:cNvPr id="1993" name="Google Shape;1993;p20"/>
          <p:cNvGrpSpPr/>
          <p:nvPr/>
        </p:nvGrpSpPr>
        <p:grpSpPr>
          <a:xfrm>
            <a:off x="0" y="0"/>
            <a:ext cx="9143995" cy="5143491"/>
            <a:chOff x="0" y="0"/>
            <a:chExt cx="9143995" cy="5143491"/>
          </a:xfrm>
        </p:grpSpPr>
        <p:sp>
          <p:nvSpPr>
            <p:cNvPr id="1994" name="Google Shape;1994;p20"/>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5" name="Google Shape;1995;p20"/>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6" name="Google Shape;1996;p20"/>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7" name="Google Shape;1997;p20"/>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8" name="Google Shape;1998;p20"/>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9" name="Google Shape;1999;p20"/>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0" name="Google Shape;2000;p20"/>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1" name="Google Shape;2001;p20"/>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2" name="Google Shape;2002;p20"/>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3" name="Google Shape;2003;p20"/>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4" name="Google Shape;2004;p20"/>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5" name="Google Shape;2005;p20"/>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6" name="Google Shape;2006;p20"/>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7" name="Google Shape;2007;p20"/>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8" name="Google Shape;2008;p20"/>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9" name="Google Shape;2009;p20"/>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0" name="Google Shape;2010;p20"/>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1" name="Google Shape;2011;p20"/>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2" name="Google Shape;2012;p20"/>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3" name="Google Shape;2013;p20"/>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4" name="Google Shape;2014;p20"/>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5" name="Google Shape;2015;p20"/>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6" name="Google Shape;2016;p20"/>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7" name="Google Shape;2017;p20"/>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8" name="Google Shape;2018;p20"/>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9" name="Google Shape;2019;p20"/>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0" name="Google Shape;2020;p20"/>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1" name="Google Shape;2021;p20"/>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2" name="Google Shape;2022;p20"/>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3" name="Google Shape;2023;p20"/>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4" name="Google Shape;2024;p20"/>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5" name="Google Shape;2025;p20"/>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6" name="Google Shape;2026;p20"/>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7" name="Google Shape;2027;p20"/>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8" name="Google Shape;2028;p20"/>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9" name="Google Shape;2029;p20"/>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0" name="Google Shape;2030;p20"/>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1" name="Google Shape;2031;p20"/>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2" name="Google Shape;2032;p20"/>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3" name="Google Shape;2033;p20"/>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4" name="Google Shape;2034;p20"/>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5" name="Google Shape;2035;p20"/>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6" name="Google Shape;2036;p20"/>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7" name="Google Shape;2037;p20"/>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8" name="Google Shape;2038;p20"/>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9" name="Google Shape;2039;p20"/>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0" name="Google Shape;2040;p20"/>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1" name="Google Shape;2041;p20"/>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2" name="Google Shape;2042;p20"/>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3" name="Google Shape;2043;p20"/>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4" name="Google Shape;2044;p20"/>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5" name="Google Shape;2045;p20"/>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6" name="Google Shape;2046;p20"/>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7" name="Google Shape;2047;p20"/>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8" name="Google Shape;2048;p20"/>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9" name="Google Shape;2049;p20"/>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0" name="Google Shape;2050;p20"/>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1" name="Google Shape;2051;p20"/>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2" name="Google Shape;2052;p20"/>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3" name="Google Shape;2053;p20"/>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4" name="Google Shape;2054;p20"/>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5" name="Google Shape;2055;p20"/>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6" name="Google Shape;2056;p20"/>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7" name="Google Shape;2057;p20"/>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8" name="Google Shape;2058;p20"/>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9" name="Google Shape;2059;p20"/>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0" name="Google Shape;2060;p20"/>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1" name="Google Shape;2061;p20"/>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2" name="Google Shape;2062;p20"/>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3" name="Google Shape;2063;p20"/>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4" name="Google Shape;2064;p20"/>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5" name="Google Shape;2065;p20"/>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6" name="Google Shape;2066;p20"/>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7" name="Google Shape;2067;p20"/>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8" name="Google Shape;2068;p20"/>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9" name="Google Shape;2069;p20"/>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0" name="Google Shape;2070;p20"/>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1" name="Google Shape;2071;p20"/>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2" name="Google Shape;2072;p20"/>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3" name="Google Shape;2073;p20"/>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4" name="Google Shape;2074;p20"/>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5" name="Google Shape;2075;p20"/>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6" name="Google Shape;2076;p20"/>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7" name="Google Shape;2077;p20"/>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8" name="Google Shape;2078;p20"/>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9" name="Google Shape;2079;p20"/>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0" name="Google Shape;2080;p20"/>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1" name="Google Shape;2081;p20"/>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2" name="Google Shape;2082;p20"/>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3" name="Google Shape;2083;p20"/>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4" name="Google Shape;2084;p20"/>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5" name="Google Shape;2085;p20"/>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086" name="Google Shape;20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7" name="Google Shape;2087;p20"/>
          <p:cNvSpPr txBox="1">
            <a:spLocks noGrp="1"/>
          </p:cNvSpPr>
          <p:nvPr>
            <p:ph type="subTitle" idx="1"/>
          </p:nvPr>
        </p:nvSpPr>
        <p:spPr>
          <a:xfrm>
            <a:off x="713196"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8" name="Google Shape;2088;p20"/>
          <p:cNvSpPr txBox="1">
            <a:spLocks noGrp="1"/>
          </p:cNvSpPr>
          <p:nvPr>
            <p:ph type="subTitle" idx="2"/>
          </p:nvPr>
        </p:nvSpPr>
        <p:spPr>
          <a:xfrm>
            <a:off x="3353100"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9" name="Google Shape;2089;p20"/>
          <p:cNvSpPr txBox="1">
            <a:spLocks noGrp="1"/>
          </p:cNvSpPr>
          <p:nvPr>
            <p:ph type="subTitle" idx="3"/>
          </p:nvPr>
        </p:nvSpPr>
        <p:spPr>
          <a:xfrm>
            <a:off x="713196"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0" name="Google Shape;2090;p20"/>
          <p:cNvSpPr txBox="1">
            <a:spLocks noGrp="1"/>
          </p:cNvSpPr>
          <p:nvPr>
            <p:ph type="subTitle" idx="4"/>
          </p:nvPr>
        </p:nvSpPr>
        <p:spPr>
          <a:xfrm>
            <a:off x="3353100"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1" name="Google Shape;2091;p20"/>
          <p:cNvSpPr txBox="1">
            <a:spLocks noGrp="1"/>
          </p:cNvSpPr>
          <p:nvPr>
            <p:ph type="subTitle" idx="5"/>
          </p:nvPr>
        </p:nvSpPr>
        <p:spPr>
          <a:xfrm>
            <a:off x="5993004"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2" name="Google Shape;2092;p20"/>
          <p:cNvSpPr txBox="1">
            <a:spLocks noGrp="1"/>
          </p:cNvSpPr>
          <p:nvPr>
            <p:ph type="subTitle" idx="6"/>
          </p:nvPr>
        </p:nvSpPr>
        <p:spPr>
          <a:xfrm>
            <a:off x="5993004"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3" name="Google Shape;2093;p20"/>
          <p:cNvSpPr txBox="1">
            <a:spLocks noGrp="1"/>
          </p:cNvSpPr>
          <p:nvPr>
            <p:ph type="subTitle" idx="7"/>
          </p:nvPr>
        </p:nvSpPr>
        <p:spPr>
          <a:xfrm>
            <a:off x="714294"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4" name="Google Shape;2094;p20"/>
          <p:cNvSpPr txBox="1">
            <a:spLocks noGrp="1"/>
          </p:cNvSpPr>
          <p:nvPr>
            <p:ph type="subTitle" idx="8"/>
          </p:nvPr>
        </p:nvSpPr>
        <p:spPr>
          <a:xfrm>
            <a:off x="3354198"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5" name="Google Shape;2095;p20"/>
          <p:cNvSpPr txBox="1">
            <a:spLocks noGrp="1"/>
          </p:cNvSpPr>
          <p:nvPr>
            <p:ph type="subTitle" idx="9"/>
          </p:nvPr>
        </p:nvSpPr>
        <p:spPr>
          <a:xfrm>
            <a:off x="5993002"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6" name="Google Shape;2096;p20"/>
          <p:cNvSpPr txBox="1">
            <a:spLocks noGrp="1"/>
          </p:cNvSpPr>
          <p:nvPr>
            <p:ph type="subTitle" idx="13"/>
          </p:nvPr>
        </p:nvSpPr>
        <p:spPr>
          <a:xfrm>
            <a:off x="714294"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7" name="Google Shape;2097;p20"/>
          <p:cNvSpPr txBox="1">
            <a:spLocks noGrp="1"/>
          </p:cNvSpPr>
          <p:nvPr>
            <p:ph type="subTitle" idx="14"/>
          </p:nvPr>
        </p:nvSpPr>
        <p:spPr>
          <a:xfrm>
            <a:off x="3354198"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8" name="Google Shape;2098;p20"/>
          <p:cNvSpPr txBox="1">
            <a:spLocks noGrp="1"/>
          </p:cNvSpPr>
          <p:nvPr>
            <p:ph type="subTitle" idx="15"/>
          </p:nvPr>
        </p:nvSpPr>
        <p:spPr>
          <a:xfrm>
            <a:off x="5994102"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2099" name="Google Shape;2099;p20"/>
          <p:cNvGrpSpPr/>
          <p:nvPr/>
        </p:nvGrpSpPr>
        <p:grpSpPr>
          <a:xfrm>
            <a:off x="8430835" y="4756407"/>
            <a:ext cx="551017" cy="217475"/>
            <a:chOff x="6204535" y="1008832"/>
            <a:chExt cx="551017" cy="217475"/>
          </a:xfrm>
        </p:grpSpPr>
        <p:sp>
          <p:nvSpPr>
            <p:cNvPr id="2100" name="Google Shape;210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4" name="Google Shape;2104;p20"/>
          <p:cNvGrpSpPr/>
          <p:nvPr/>
        </p:nvGrpSpPr>
        <p:grpSpPr>
          <a:xfrm rot="10800000">
            <a:off x="162210" y="169632"/>
            <a:ext cx="551017" cy="217475"/>
            <a:chOff x="6204535" y="1008832"/>
            <a:chExt cx="551017" cy="217475"/>
          </a:xfrm>
        </p:grpSpPr>
        <p:sp>
          <p:nvSpPr>
            <p:cNvPr id="2105" name="Google Shape;210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6" name="Google Shape;210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7" name="Google Shape;210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9" name="Google Shape;2109;p20"/>
          <p:cNvGrpSpPr/>
          <p:nvPr/>
        </p:nvGrpSpPr>
        <p:grpSpPr>
          <a:xfrm>
            <a:off x="162210" y="278369"/>
            <a:ext cx="551017" cy="217475"/>
            <a:chOff x="6204535" y="1008832"/>
            <a:chExt cx="551017" cy="217475"/>
          </a:xfrm>
        </p:grpSpPr>
        <p:sp>
          <p:nvSpPr>
            <p:cNvPr id="2110" name="Google Shape;211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3" name="Google Shape;211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14" name="Google Shape;2114;p20"/>
          <p:cNvGrpSpPr/>
          <p:nvPr/>
        </p:nvGrpSpPr>
        <p:grpSpPr>
          <a:xfrm>
            <a:off x="8430835" y="4689632"/>
            <a:ext cx="551017" cy="217475"/>
            <a:chOff x="6204535" y="1008832"/>
            <a:chExt cx="551017" cy="217475"/>
          </a:xfrm>
        </p:grpSpPr>
        <p:sp>
          <p:nvSpPr>
            <p:cNvPr id="2115" name="Google Shape;211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6" name="Google Shape;211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7" name="Google Shape;211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8" name="Google Shape;211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76"/>
        <p:cNvGrpSpPr/>
        <p:nvPr/>
      </p:nvGrpSpPr>
      <p:grpSpPr>
        <a:xfrm>
          <a:off x="0" y="0"/>
          <a:ext cx="0" cy="0"/>
          <a:chOff x="0" y="0"/>
          <a:chExt cx="0" cy="0"/>
        </a:xfrm>
      </p:grpSpPr>
      <p:grpSp>
        <p:nvGrpSpPr>
          <p:cNvPr id="1077" name="Google Shape;1077;p13"/>
          <p:cNvGrpSpPr/>
          <p:nvPr/>
        </p:nvGrpSpPr>
        <p:grpSpPr>
          <a:xfrm>
            <a:off x="0" y="0"/>
            <a:ext cx="9143995" cy="5143491"/>
            <a:chOff x="0" y="0"/>
            <a:chExt cx="9143995" cy="5143491"/>
          </a:xfrm>
        </p:grpSpPr>
        <p:sp>
          <p:nvSpPr>
            <p:cNvPr id="1078" name="Google Shape;1078;p1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9" name="Google Shape;1079;p1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0" name="Google Shape;1080;p1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1" name="Google Shape;1081;p1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2" name="Google Shape;1082;p1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3" name="Google Shape;1083;p1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4" name="Google Shape;1084;p1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5" name="Google Shape;1085;p1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6" name="Google Shape;1086;p1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7" name="Google Shape;1087;p1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8" name="Google Shape;1088;p1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9" name="Google Shape;1089;p1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0" name="Google Shape;1090;p1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1" name="Google Shape;1091;p1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2" name="Google Shape;1092;p1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3" name="Google Shape;1093;p1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4" name="Google Shape;1094;p1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5" name="Google Shape;1095;p1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6" name="Google Shape;1096;p1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7" name="Google Shape;1097;p1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8" name="Google Shape;1098;p1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9" name="Google Shape;1099;p1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0" name="Google Shape;1100;p1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1" name="Google Shape;1101;p1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2" name="Google Shape;1102;p1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3" name="Google Shape;1103;p1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4" name="Google Shape;1104;p1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5" name="Google Shape;1105;p1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6" name="Google Shape;1106;p1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7" name="Google Shape;1107;p1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8" name="Google Shape;1108;p1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9" name="Google Shape;1109;p1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0" name="Google Shape;1110;p1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1" name="Google Shape;1111;p1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2" name="Google Shape;1112;p1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3" name="Google Shape;1113;p1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4" name="Google Shape;1114;p1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5" name="Google Shape;1115;p1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6" name="Google Shape;1116;p1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7" name="Google Shape;1117;p1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8" name="Google Shape;1118;p1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9" name="Google Shape;1119;p1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0" name="Google Shape;1120;p1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1" name="Google Shape;1121;p1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2" name="Google Shape;1122;p1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3" name="Google Shape;1123;p1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4" name="Google Shape;1124;p1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5" name="Google Shape;1125;p1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6" name="Google Shape;1126;p1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7" name="Google Shape;1127;p1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8" name="Google Shape;1128;p1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9" name="Google Shape;1129;p1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0" name="Google Shape;1130;p1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1" name="Google Shape;1131;p1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2" name="Google Shape;1132;p1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3" name="Google Shape;1133;p1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4" name="Google Shape;1134;p1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5" name="Google Shape;1135;p1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6" name="Google Shape;1136;p1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7" name="Google Shape;1137;p1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8" name="Google Shape;1138;p1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9" name="Google Shape;1139;p1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0" name="Google Shape;1140;p1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1" name="Google Shape;1141;p1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2" name="Google Shape;1142;p1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3" name="Google Shape;1143;p1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4" name="Google Shape;1144;p1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5" name="Google Shape;1145;p1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6" name="Google Shape;1146;p1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7" name="Google Shape;1147;p1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8" name="Google Shape;1148;p1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9" name="Google Shape;1149;p1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0" name="Google Shape;1150;p1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1" name="Google Shape;1151;p1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2" name="Google Shape;1152;p1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3" name="Google Shape;1153;p1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4" name="Google Shape;1154;p1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5" name="Google Shape;1155;p1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6" name="Google Shape;1156;p1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7" name="Google Shape;1157;p1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8" name="Google Shape;1158;p1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9" name="Google Shape;1159;p1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0" name="Google Shape;1160;p1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1" name="Google Shape;1161;p1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2" name="Google Shape;1162;p1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3" name="Google Shape;1163;p1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4" name="Google Shape;1164;p1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5" name="Google Shape;1165;p1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6" name="Google Shape;1166;p1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7" name="Google Shape;1167;p1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8" name="Google Shape;1168;p1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9" name="Google Shape;1169;p1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170" name="Google Shape;11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1" name="Google Shape;1171;p13"/>
          <p:cNvGrpSpPr/>
          <p:nvPr/>
        </p:nvGrpSpPr>
        <p:grpSpPr>
          <a:xfrm rot="10800000">
            <a:off x="8690758" y="539499"/>
            <a:ext cx="453231" cy="4057299"/>
            <a:chOff x="-17" y="539499"/>
            <a:chExt cx="453231" cy="4057299"/>
          </a:xfrm>
        </p:grpSpPr>
        <p:sp>
          <p:nvSpPr>
            <p:cNvPr id="1172" name="Google Shape;1172;p13"/>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3" name="Google Shape;1173;p13"/>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13"/>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3"/>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3"/>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3"/>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3"/>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3"/>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3"/>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3"/>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13"/>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3" name="Google Shape;1183;p13"/>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3"/>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3"/>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3"/>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3"/>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3"/>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3"/>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3"/>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3"/>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3"/>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3" name="Google Shape;1193;p13"/>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4" name="Google Shape;1194;p13"/>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3"/>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3"/>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3"/>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3"/>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3"/>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3"/>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3"/>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09"/>
        <p:cNvGrpSpPr/>
        <p:nvPr/>
      </p:nvGrpSpPr>
      <p:grpSpPr>
        <a:xfrm>
          <a:off x="0" y="0"/>
          <a:ext cx="0" cy="0"/>
          <a:chOff x="0" y="0"/>
          <a:chExt cx="0" cy="0"/>
        </a:xfrm>
      </p:grpSpPr>
      <p:grpSp>
        <p:nvGrpSpPr>
          <p:cNvPr id="1310" name="Google Shape;1310;p15"/>
          <p:cNvGrpSpPr/>
          <p:nvPr/>
        </p:nvGrpSpPr>
        <p:grpSpPr>
          <a:xfrm>
            <a:off x="0" y="0"/>
            <a:ext cx="9143995" cy="5143491"/>
            <a:chOff x="0" y="0"/>
            <a:chExt cx="9143995" cy="5143491"/>
          </a:xfrm>
        </p:grpSpPr>
        <p:sp>
          <p:nvSpPr>
            <p:cNvPr id="1311" name="Google Shape;1311;p1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2" name="Google Shape;1312;p1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3" name="Google Shape;1313;p1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4" name="Google Shape;1314;p1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5" name="Google Shape;1315;p1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6" name="Google Shape;1316;p1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7" name="Google Shape;1317;p1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8" name="Google Shape;1318;p1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9" name="Google Shape;1319;p1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0" name="Google Shape;1320;p1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1" name="Google Shape;1321;p1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2" name="Google Shape;1322;p1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3" name="Google Shape;1323;p1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4" name="Google Shape;1324;p1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5" name="Google Shape;1325;p1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6" name="Google Shape;1326;p1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7" name="Google Shape;1327;p1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8" name="Google Shape;1328;p1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9" name="Google Shape;1329;p1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0" name="Google Shape;1330;p1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1" name="Google Shape;1331;p1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2" name="Google Shape;1332;p1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3" name="Google Shape;1333;p1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4" name="Google Shape;1334;p1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5" name="Google Shape;1335;p1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6" name="Google Shape;1336;p1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7" name="Google Shape;1337;p1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8" name="Google Shape;1338;p1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9" name="Google Shape;1339;p1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0" name="Google Shape;1340;p1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1" name="Google Shape;1341;p1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2" name="Google Shape;1342;p1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3" name="Google Shape;1343;p1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4" name="Google Shape;1344;p1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5" name="Google Shape;1345;p1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6" name="Google Shape;1346;p1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7" name="Google Shape;1347;p1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8" name="Google Shape;1348;p1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9" name="Google Shape;1349;p1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0" name="Google Shape;1350;p1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1" name="Google Shape;1351;p1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2" name="Google Shape;1352;p1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3" name="Google Shape;1353;p1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4" name="Google Shape;1354;p1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5" name="Google Shape;1355;p1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6" name="Google Shape;1356;p1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7" name="Google Shape;1357;p1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8" name="Google Shape;1358;p1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9" name="Google Shape;1359;p1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0" name="Google Shape;1360;p1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1" name="Google Shape;1361;p1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2" name="Google Shape;1362;p1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3" name="Google Shape;1363;p1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4" name="Google Shape;1364;p1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5" name="Google Shape;1365;p1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6" name="Google Shape;1366;p1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7" name="Google Shape;1367;p1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8" name="Google Shape;1368;p1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9" name="Google Shape;1369;p1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0" name="Google Shape;1370;p1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1" name="Google Shape;1371;p1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2" name="Google Shape;1372;p1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3" name="Google Shape;1373;p1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4" name="Google Shape;1374;p1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5" name="Google Shape;1375;p1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6" name="Google Shape;1376;p1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7" name="Google Shape;1377;p1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8" name="Google Shape;1378;p1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9" name="Google Shape;1379;p1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0" name="Google Shape;1380;p1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1" name="Google Shape;1381;p1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2" name="Google Shape;1382;p1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3" name="Google Shape;1383;p1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4" name="Google Shape;1384;p1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5" name="Google Shape;1385;p1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6" name="Google Shape;1386;p1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7" name="Google Shape;1387;p1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8" name="Google Shape;1388;p1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9" name="Google Shape;1389;p1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0" name="Google Shape;1390;p1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1" name="Google Shape;1391;p1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2" name="Google Shape;1392;p1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3" name="Google Shape;1393;p1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4" name="Google Shape;1394;p1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5" name="Google Shape;1395;p1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6" name="Google Shape;1396;p1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7" name="Google Shape;1397;p1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8" name="Google Shape;1398;p1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9" name="Google Shape;1399;p1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0" name="Google Shape;1400;p1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1" name="Google Shape;1401;p1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2" name="Google Shape;1402;p1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403" name="Google Shape;140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04" name="Google Shape;1404;p15"/>
          <p:cNvGrpSpPr/>
          <p:nvPr/>
        </p:nvGrpSpPr>
        <p:grpSpPr>
          <a:xfrm>
            <a:off x="2298156" y="4651367"/>
            <a:ext cx="4547874" cy="491789"/>
            <a:chOff x="122000" y="4884626"/>
            <a:chExt cx="8899950" cy="258877"/>
          </a:xfrm>
        </p:grpSpPr>
        <p:sp>
          <p:nvSpPr>
            <p:cNvPr id="1405" name="Google Shape;1405;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6" name="Google Shape;1416;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2" name="Google Shape;1422;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4" name="Google Shape;1424;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5" name="Google Shape;1425;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6" name="Google Shape;1426;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7" name="Google Shape;1427;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9" name="Google Shape;1429;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0" name="Google Shape;1430;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1" name="Google Shape;1431;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2" name="Google Shape;1432;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35" name="Google Shape;1435;p15"/>
          <p:cNvGrpSpPr/>
          <p:nvPr/>
        </p:nvGrpSpPr>
        <p:grpSpPr>
          <a:xfrm>
            <a:off x="2297975" y="4848940"/>
            <a:ext cx="4547874" cy="294550"/>
            <a:chOff x="122000" y="4884626"/>
            <a:chExt cx="8899950" cy="258877"/>
          </a:xfrm>
        </p:grpSpPr>
        <p:sp>
          <p:nvSpPr>
            <p:cNvPr id="1436" name="Google Shape;1436;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7" name="Google Shape;1437;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0" name="Google Shape;1440;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5" name="Google Shape;1445;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6" name="Google Shape;1446;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7" name="Google Shape;1447;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8" name="Google Shape;1448;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9" name="Google Shape;1449;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0" name="Google Shape;1450;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1" name="Google Shape;1451;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2" name="Google Shape;1452;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3" name="Google Shape;1453;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4" name="Google Shape;1454;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5" name="Google Shape;1455;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6" name="Google Shape;1456;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7" name="Google Shape;1457;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8" name="Google Shape;1458;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9" name="Google Shape;1459;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0" name="Google Shape;1460;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1" name="Google Shape;1461;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2" name="Google Shape;1462;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3" name="Google Shape;1463;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4" name="Google Shape;1464;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5" name="Google Shape;1465;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0" r:id="rId8"/>
    <p:sldLayoutId id="2147483661" r:id="rId9"/>
    <p:sldLayoutId id="2147483662" r:id="rId10"/>
    <p:sldLayoutId id="2147483665" r:id="rId11"/>
    <p:sldLayoutId id="2147483666" r:id="rId12"/>
    <p:sldLayoutId id="2147483668" r:id="rId13"/>
    <p:sldLayoutId id="2147483669" r:id="rId14"/>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27"/>
          <p:cNvSpPr txBox="1">
            <a:spLocks noGrp="1"/>
          </p:cNvSpPr>
          <p:nvPr>
            <p:ph type="subTitle" idx="1"/>
          </p:nvPr>
        </p:nvSpPr>
        <p:spPr>
          <a:xfrm>
            <a:off x="713225" y="2779063"/>
            <a:ext cx="7721400" cy="13245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Supervisor: AP </a:t>
            </a:r>
            <a:r>
              <a:rPr lang="en-SG" dirty="0"/>
              <a:t>Yeo Chai </a:t>
            </a:r>
            <a:r>
              <a:rPr lang="en-SG" dirty="0" err="1"/>
              <a:t>Kiat</a:t>
            </a:r>
            <a:endParaRPr lang="en-US" dirty="0"/>
          </a:p>
          <a:p>
            <a:pPr marL="0" lvl="0" indent="0" algn="l" rtl="0">
              <a:spcBef>
                <a:spcPts val="0"/>
              </a:spcBef>
              <a:spcAft>
                <a:spcPts val="0"/>
              </a:spcAft>
              <a:buNone/>
            </a:pPr>
            <a:r>
              <a:rPr lang="en-US" dirty="0"/>
              <a:t>Examiner: </a:t>
            </a:r>
            <a:r>
              <a:rPr lang="en-SG" dirty="0"/>
              <a:t>Dr Liu </a:t>
            </a:r>
            <a:r>
              <a:rPr lang="en-SG" dirty="0" err="1"/>
              <a:t>Siyuan</a:t>
            </a: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sym typeface="Wingdings" panose="05000000000000000000" pitchFamily="2" charset="2"/>
              </a:rPr>
              <a:t> </a:t>
            </a:r>
            <a:r>
              <a:rPr lang="en-SG" dirty="0"/>
              <a:t>Presented by: Andrew Ng U2023820F</a:t>
            </a:r>
            <a:endParaRPr dirty="0"/>
          </a:p>
        </p:txBody>
      </p:sp>
      <p:sp>
        <p:nvSpPr>
          <p:cNvPr id="2590" name="Google Shape;2590;p27"/>
          <p:cNvSpPr txBox="1">
            <a:spLocks noGrp="1"/>
          </p:cNvSpPr>
          <p:nvPr>
            <p:ph type="ctrTitle"/>
          </p:nvPr>
        </p:nvSpPr>
        <p:spPr>
          <a:xfrm>
            <a:off x="713225" y="1168964"/>
            <a:ext cx="77175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Wavelets Meet Transformers: </a:t>
            </a:r>
            <a:br>
              <a:rPr lang="en-US" sz="3200" dirty="0"/>
            </a:br>
            <a:r>
              <a:rPr lang="en-US" sz="3200" dirty="0"/>
              <a:t>An Experimental Approach to Time Series Forecasting</a:t>
            </a:r>
          </a:p>
        </p:txBody>
      </p:sp>
    </p:spTree>
    <p:extLst>
      <p:ext uri="{BB962C8B-B14F-4D97-AF65-F5344CB8AC3E}">
        <p14:creationId xmlns:p14="http://schemas.microsoft.com/office/powerpoint/2010/main" val="3063206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4" name="Google Shape;3264;p39"/>
          <p:cNvSpPr txBox="1"/>
          <p:nvPr/>
        </p:nvSpPr>
        <p:spPr>
          <a:xfrm flipH="1">
            <a:off x="720000" y="3265949"/>
            <a:ext cx="1810764" cy="14368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accent1"/>
                </a:solidFill>
                <a:latin typeface="Outfit"/>
                <a:ea typeface="Outfit"/>
                <a:cs typeface="Outfit"/>
                <a:sym typeface="Outfit"/>
              </a:rPr>
              <a:t>Traditional Statistical Methods</a:t>
            </a:r>
            <a:endParaRPr sz="2400" b="1" dirty="0">
              <a:solidFill>
                <a:schemeClr val="accent1"/>
              </a:solidFill>
              <a:latin typeface="Outfit"/>
              <a:ea typeface="Outfit"/>
              <a:cs typeface="Outfit"/>
              <a:sym typeface="Outfit"/>
            </a:endParaRPr>
          </a:p>
        </p:txBody>
      </p:sp>
      <p:sp>
        <p:nvSpPr>
          <p:cNvPr id="18" name="TextBox 17">
            <a:extLst>
              <a:ext uri="{FF2B5EF4-FFF2-40B4-BE49-F238E27FC236}">
                <a16:creationId xmlns:a16="http://schemas.microsoft.com/office/drawing/2014/main" id="{07E29E33-3847-F667-1D20-F21365E65727}"/>
              </a:ext>
            </a:extLst>
          </p:cNvPr>
          <p:cNvSpPr txBox="1"/>
          <p:nvPr/>
        </p:nvSpPr>
        <p:spPr>
          <a:xfrm>
            <a:off x="3214255" y="1277916"/>
            <a:ext cx="4608945" cy="707886"/>
          </a:xfrm>
          <a:prstGeom prst="rect">
            <a:avLst/>
          </a:prstGeom>
          <a:noFill/>
        </p:spPr>
        <p:txBody>
          <a:bodyPr wrap="square" rtlCol="0">
            <a:spAutoFit/>
          </a:bodyPr>
          <a:lstStyle/>
          <a:p>
            <a:r>
              <a:rPr lang="en-SG" sz="2000" b="0" i="0" dirty="0">
                <a:solidFill>
                  <a:srgbClr val="0070C0"/>
                </a:solidFill>
                <a:effectLst/>
                <a:latin typeface="+mn-lt"/>
              </a:rPr>
              <a:t>1. Autoregressive Integrated Moving Average </a:t>
            </a:r>
            <a:r>
              <a:rPr lang="en-SG" sz="2000" b="1" i="0" dirty="0">
                <a:solidFill>
                  <a:srgbClr val="0070C0"/>
                </a:solidFill>
                <a:effectLst/>
                <a:latin typeface="+mn-lt"/>
              </a:rPr>
              <a:t>(</a:t>
            </a:r>
            <a:r>
              <a:rPr lang="en-SG" sz="2000" b="1" dirty="0">
                <a:solidFill>
                  <a:srgbClr val="0070C0"/>
                </a:solidFill>
                <a:latin typeface="+mn-lt"/>
              </a:rPr>
              <a:t>Arima)</a:t>
            </a:r>
          </a:p>
        </p:txBody>
      </p:sp>
      <p:sp>
        <p:nvSpPr>
          <p:cNvPr id="19" name="TextBox 18">
            <a:extLst>
              <a:ext uri="{FF2B5EF4-FFF2-40B4-BE49-F238E27FC236}">
                <a16:creationId xmlns:a16="http://schemas.microsoft.com/office/drawing/2014/main" id="{637231E7-D65E-CE1E-F9F2-D98B29A9B3C9}"/>
              </a:ext>
            </a:extLst>
          </p:cNvPr>
          <p:cNvSpPr txBox="1"/>
          <p:nvPr/>
        </p:nvSpPr>
        <p:spPr>
          <a:xfrm>
            <a:off x="3186545" y="1985802"/>
            <a:ext cx="4608945" cy="400110"/>
          </a:xfrm>
          <a:prstGeom prst="rect">
            <a:avLst/>
          </a:prstGeom>
          <a:noFill/>
        </p:spPr>
        <p:txBody>
          <a:bodyPr wrap="square" rtlCol="0">
            <a:spAutoFit/>
          </a:bodyPr>
          <a:lstStyle/>
          <a:p>
            <a:r>
              <a:rPr lang="en-SG" sz="2000" dirty="0">
                <a:solidFill>
                  <a:srgbClr val="0070C0"/>
                </a:solidFill>
                <a:latin typeface="+mn-lt"/>
              </a:rPr>
              <a:t>2. Exponential Smoothing</a:t>
            </a:r>
          </a:p>
        </p:txBody>
      </p:sp>
      <p:sp>
        <p:nvSpPr>
          <p:cNvPr id="3" name="TextBox 2">
            <a:extLst>
              <a:ext uri="{FF2B5EF4-FFF2-40B4-BE49-F238E27FC236}">
                <a16:creationId xmlns:a16="http://schemas.microsoft.com/office/drawing/2014/main" id="{E2295BAE-2058-26DC-0B69-A95A828A09F2}"/>
              </a:ext>
            </a:extLst>
          </p:cNvPr>
          <p:cNvSpPr txBox="1"/>
          <p:nvPr/>
        </p:nvSpPr>
        <p:spPr>
          <a:xfrm>
            <a:off x="3200399" y="2571750"/>
            <a:ext cx="4581236" cy="2257028"/>
          </a:xfrm>
          <a:prstGeom prst="rect">
            <a:avLst/>
          </a:prstGeom>
          <a:solidFill>
            <a:schemeClr val="accent5">
              <a:lumMod val="95000"/>
            </a:schemeClr>
          </a:solidFill>
        </p:spPr>
        <p:txBody>
          <a:bodyPr wrap="square" rtlCol="0">
            <a:spAutoFit/>
          </a:bodyPr>
          <a:lstStyle/>
          <a:p>
            <a:pPr algn="ctr">
              <a:lnSpc>
                <a:spcPct val="150000"/>
              </a:lnSpc>
            </a:pPr>
            <a:r>
              <a:rPr lang="en-SG" sz="2400" b="1" dirty="0">
                <a:solidFill>
                  <a:srgbClr val="FF0000"/>
                </a:solidFill>
              </a:rPr>
              <a:t>Limitations</a:t>
            </a:r>
          </a:p>
          <a:p>
            <a:pPr marL="342900" indent="-342900">
              <a:lnSpc>
                <a:spcPct val="150000"/>
              </a:lnSpc>
              <a:buFont typeface="Arial" panose="020B0604020202020204" pitchFamily="34" charset="0"/>
              <a:buChar char="•"/>
            </a:pPr>
            <a:r>
              <a:rPr lang="en-SG" sz="1800" dirty="0">
                <a:solidFill>
                  <a:schemeClr val="tx1"/>
                </a:solidFill>
              </a:rPr>
              <a:t>Non-linear patterns</a:t>
            </a:r>
          </a:p>
          <a:p>
            <a:pPr marL="342900" indent="-342900">
              <a:lnSpc>
                <a:spcPct val="150000"/>
              </a:lnSpc>
              <a:buFont typeface="Arial" panose="020B0604020202020204" pitchFamily="34" charset="0"/>
              <a:buChar char="•"/>
            </a:pPr>
            <a:r>
              <a:rPr lang="en-SG" sz="1800" dirty="0">
                <a:solidFill>
                  <a:schemeClr val="tx1"/>
                </a:solidFill>
              </a:rPr>
              <a:t>Abrupt changes</a:t>
            </a:r>
          </a:p>
          <a:p>
            <a:pPr marL="342900" indent="-342900">
              <a:lnSpc>
                <a:spcPct val="150000"/>
              </a:lnSpc>
              <a:buFont typeface="Arial" panose="020B0604020202020204" pitchFamily="34" charset="0"/>
              <a:buChar char="•"/>
            </a:pPr>
            <a:r>
              <a:rPr lang="en-SG" sz="1800" dirty="0">
                <a:solidFill>
                  <a:schemeClr val="tx1"/>
                </a:solidFill>
              </a:rPr>
              <a:t>Non-stationary behaviours</a:t>
            </a:r>
          </a:p>
          <a:p>
            <a:pPr>
              <a:lnSpc>
                <a:spcPct val="150000"/>
              </a:lnSpc>
            </a:pPr>
            <a:endParaRPr lang="en-SG" sz="1800" dirty="0">
              <a:solidFill>
                <a:schemeClr val="tx1"/>
              </a:solidFill>
            </a:endParaRPr>
          </a:p>
        </p:txBody>
      </p:sp>
      <p:pic>
        <p:nvPicPr>
          <p:cNvPr id="2" name="Picture 1">
            <a:extLst>
              <a:ext uri="{FF2B5EF4-FFF2-40B4-BE49-F238E27FC236}">
                <a16:creationId xmlns:a16="http://schemas.microsoft.com/office/drawing/2014/main" id="{B84B357F-92B1-30D9-7F0D-84D08720A688}"/>
              </a:ext>
            </a:extLst>
          </p:cNvPr>
          <p:cNvPicPr>
            <a:picLocks noChangeAspect="1"/>
          </p:cNvPicPr>
          <p:nvPr/>
        </p:nvPicPr>
        <p:blipFill>
          <a:blip r:embed="rId3"/>
          <a:stretch>
            <a:fillRect/>
          </a:stretch>
        </p:blipFill>
        <p:spPr>
          <a:xfrm>
            <a:off x="719998" y="1303624"/>
            <a:ext cx="1810766" cy="1810766"/>
          </a:xfrm>
          <a:prstGeom prst="rect">
            <a:avLst/>
          </a:prstGeom>
        </p:spPr>
      </p:pic>
    </p:spTree>
    <p:extLst>
      <p:ext uri="{BB962C8B-B14F-4D97-AF65-F5344CB8AC3E}">
        <p14:creationId xmlns:p14="http://schemas.microsoft.com/office/powerpoint/2010/main" val="309133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0" name="Google Shape;3260;p39"/>
          <p:cNvSpPr/>
          <p:nvPr/>
        </p:nvSpPr>
        <p:spPr>
          <a:xfrm>
            <a:off x="2089772" y="1899138"/>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39"/>
          <p:cNvSpPr/>
          <p:nvPr/>
        </p:nvSpPr>
        <p:spPr>
          <a:xfrm>
            <a:off x="4351222" y="1899138"/>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6658438" y="1899137"/>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txBox="1"/>
          <p:nvPr/>
        </p:nvSpPr>
        <p:spPr>
          <a:xfrm flipH="1">
            <a:off x="1309622" y="2873201"/>
            <a:ext cx="1812300"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Traditional Statistical Methods</a:t>
            </a:r>
            <a:endParaRPr sz="1800" b="1" dirty="0">
              <a:solidFill>
                <a:schemeClr val="accent1"/>
              </a:solidFill>
              <a:latin typeface="Outfit"/>
              <a:ea typeface="Outfit"/>
              <a:cs typeface="Outfit"/>
              <a:sym typeface="Outfit"/>
            </a:endParaRPr>
          </a:p>
        </p:txBody>
      </p:sp>
      <p:sp>
        <p:nvSpPr>
          <p:cNvPr id="3265" name="Google Shape;3265;p39"/>
          <p:cNvSpPr txBox="1"/>
          <p:nvPr/>
        </p:nvSpPr>
        <p:spPr>
          <a:xfrm flipH="1">
            <a:off x="3524584" y="2902718"/>
            <a:ext cx="1905275" cy="93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Recurrent Neural Network</a:t>
            </a:r>
            <a:endParaRPr sz="1800" b="1" dirty="0">
              <a:solidFill>
                <a:schemeClr val="accent1"/>
              </a:solidFill>
              <a:latin typeface="Outfit"/>
              <a:ea typeface="Outfit"/>
              <a:cs typeface="Outfit"/>
              <a:sym typeface="Outfit"/>
            </a:endParaRPr>
          </a:p>
        </p:txBody>
      </p:sp>
      <p:sp>
        <p:nvSpPr>
          <p:cNvPr id="3266" name="Google Shape;3266;p39"/>
          <p:cNvSpPr txBox="1"/>
          <p:nvPr/>
        </p:nvSpPr>
        <p:spPr>
          <a:xfrm flipH="1">
            <a:off x="5797129" y="2922965"/>
            <a:ext cx="1974617"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Transformers</a:t>
            </a:r>
            <a:endParaRPr sz="1800" b="1" dirty="0">
              <a:solidFill>
                <a:schemeClr val="accent1"/>
              </a:solidFill>
              <a:latin typeface="Outfit"/>
              <a:ea typeface="Outfit"/>
              <a:cs typeface="Outfit"/>
              <a:sym typeface="Outfit"/>
            </a:endParaRPr>
          </a:p>
        </p:txBody>
      </p:sp>
      <p:cxnSp>
        <p:nvCxnSpPr>
          <p:cNvPr id="3268" name="Google Shape;3268;p39"/>
          <p:cNvCxnSpPr>
            <a:cxnSpLocks/>
            <a:stCxn id="3260" idx="3"/>
            <a:endCxn id="3261" idx="1"/>
          </p:cNvCxnSpPr>
          <p:nvPr/>
        </p:nvCxnSpPr>
        <p:spPr>
          <a:xfrm>
            <a:off x="2341772" y="2025138"/>
            <a:ext cx="200945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p:cNvCxnSpPr>
            <a:cxnSpLocks/>
            <a:stCxn id="3261" idx="3"/>
            <a:endCxn id="3262" idx="1"/>
          </p:cNvCxnSpPr>
          <p:nvPr/>
        </p:nvCxnSpPr>
        <p:spPr>
          <a:xfrm flipV="1">
            <a:off x="4603222" y="2025137"/>
            <a:ext cx="2055216" cy="1"/>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p:cNvCxnSpPr>
            <a:cxnSpLocks/>
            <a:stCxn id="3260" idx="2"/>
            <a:endCxn id="3264" idx="0"/>
          </p:cNvCxnSpPr>
          <p:nvPr/>
        </p:nvCxnSpPr>
        <p:spPr>
          <a:xfrm>
            <a:off x="2215772" y="2151138"/>
            <a:ext cx="0" cy="722063"/>
          </a:xfrm>
          <a:prstGeom prst="straightConnector1">
            <a:avLst/>
          </a:prstGeom>
          <a:noFill/>
          <a:ln w="9525" cap="flat" cmpd="sng">
            <a:solidFill>
              <a:srgbClr val="000000"/>
            </a:solidFill>
            <a:prstDash val="solid"/>
            <a:round/>
            <a:headEnd type="none" w="med" len="med"/>
            <a:tailEnd type="none" w="med" len="med"/>
          </a:ln>
        </p:spPr>
      </p:cxnSp>
      <p:cxnSp>
        <p:nvCxnSpPr>
          <p:cNvPr id="3272" name="Google Shape;3272;p39"/>
          <p:cNvCxnSpPr>
            <a:cxnSpLocks/>
            <a:stCxn id="3261" idx="2"/>
            <a:endCxn id="3265" idx="0"/>
          </p:cNvCxnSpPr>
          <p:nvPr/>
        </p:nvCxnSpPr>
        <p:spPr>
          <a:xfrm flipH="1">
            <a:off x="4477221" y="2151138"/>
            <a:ext cx="1" cy="751580"/>
          </a:xfrm>
          <a:prstGeom prst="straightConnector1">
            <a:avLst/>
          </a:prstGeom>
          <a:noFill/>
          <a:ln w="9525" cap="flat" cmpd="sng">
            <a:solidFill>
              <a:srgbClr val="000001"/>
            </a:solidFill>
            <a:prstDash val="solid"/>
            <a:round/>
            <a:headEnd type="none" w="med" len="med"/>
            <a:tailEnd type="none" w="med" len="med"/>
          </a:ln>
        </p:spPr>
      </p:cxnSp>
      <p:cxnSp>
        <p:nvCxnSpPr>
          <p:cNvPr id="3273" name="Google Shape;3273;p39"/>
          <p:cNvCxnSpPr>
            <a:cxnSpLocks/>
            <a:stCxn id="3262" idx="2"/>
            <a:endCxn id="3266" idx="0"/>
          </p:cNvCxnSpPr>
          <p:nvPr/>
        </p:nvCxnSpPr>
        <p:spPr>
          <a:xfrm flipH="1">
            <a:off x="6784437" y="2151137"/>
            <a:ext cx="1" cy="771828"/>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645847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4" name="Google Shape;3264;p39"/>
          <p:cNvSpPr txBox="1"/>
          <p:nvPr/>
        </p:nvSpPr>
        <p:spPr>
          <a:xfrm flipH="1">
            <a:off x="699129" y="3598139"/>
            <a:ext cx="2438835" cy="10051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400" b="1" dirty="0">
                <a:solidFill>
                  <a:schemeClr val="accent1"/>
                </a:solidFill>
                <a:latin typeface="Outfit"/>
                <a:ea typeface="Outfit"/>
                <a:cs typeface="Outfit"/>
                <a:sym typeface="Outfit"/>
              </a:rPr>
              <a:t>Recurrent Neural Network</a:t>
            </a:r>
          </a:p>
        </p:txBody>
      </p:sp>
      <p:sp>
        <p:nvSpPr>
          <p:cNvPr id="18" name="TextBox 17">
            <a:extLst>
              <a:ext uri="{FF2B5EF4-FFF2-40B4-BE49-F238E27FC236}">
                <a16:creationId xmlns:a16="http://schemas.microsoft.com/office/drawing/2014/main" id="{07E29E33-3847-F667-1D20-F21365E65727}"/>
              </a:ext>
            </a:extLst>
          </p:cNvPr>
          <p:cNvSpPr txBox="1"/>
          <p:nvPr/>
        </p:nvSpPr>
        <p:spPr>
          <a:xfrm>
            <a:off x="3613461" y="1248311"/>
            <a:ext cx="4608945" cy="1692771"/>
          </a:xfrm>
          <a:prstGeom prst="rect">
            <a:avLst/>
          </a:prstGeom>
          <a:noFill/>
        </p:spPr>
        <p:txBody>
          <a:bodyPr wrap="square" rtlCol="0">
            <a:spAutoFit/>
          </a:bodyPr>
          <a:lstStyle/>
          <a:p>
            <a:pPr>
              <a:lnSpc>
                <a:spcPct val="150000"/>
              </a:lnSpc>
            </a:pPr>
            <a:r>
              <a:rPr lang="en-SG" sz="2400" b="1" i="0" dirty="0">
                <a:solidFill>
                  <a:srgbClr val="0070C0"/>
                </a:solidFill>
                <a:effectLst/>
                <a:latin typeface="+mn-lt"/>
              </a:rPr>
              <a:t>Architecture</a:t>
            </a:r>
          </a:p>
          <a:p>
            <a:pPr marL="342900" indent="-342900">
              <a:lnSpc>
                <a:spcPct val="150000"/>
              </a:lnSpc>
              <a:buFont typeface="Arial" panose="020B0604020202020204" pitchFamily="34" charset="0"/>
              <a:buChar char="•"/>
            </a:pPr>
            <a:r>
              <a:rPr lang="en-SG" sz="1600" dirty="0">
                <a:solidFill>
                  <a:schemeClr val="tx1"/>
                </a:solidFill>
                <a:latin typeface="+mn-lt"/>
              </a:rPr>
              <a:t>Made up of many </a:t>
            </a:r>
            <a:r>
              <a:rPr lang="en-SG" sz="1600" dirty="0">
                <a:solidFill>
                  <a:srgbClr val="7030A0"/>
                </a:solidFill>
                <a:latin typeface="+mn-lt"/>
              </a:rPr>
              <a:t>neurons</a:t>
            </a:r>
          </a:p>
          <a:p>
            <a:pPr marL="342900" indent="-342900">
              <a:lnSpc>
                <a:spcPct val="150000"/>
              </a:lnSpc>
              <a:buFont typeface="Arial" panose="020B0604020202020204" pitchFamily="34" charset="0"/>
              <a:buChar char="•"/>
            </a:pPr>
            <a:r>
              <a:rPr lang="en-SG" sz="1600" dirty="0">
                <a:solidFill>
                  <a:schemeClr val="tx1"/>
                </a:solidFill>
                <a:latin typeface="+mn-lt"/>
              </a:rPr>
              <a:t>Takes input from </a:t>
            </a:r>
            <a:r>
              <a:rPr lang="en-SG" sz="1600" dirty="0">
                <a:solidFill>
                  <a:srgbClr val="7030A0"/>
                </a:solidFill>
                <a:latin typeface="+mn-lt"/>
              </a:rPr>
              <a:t>previous layer and step</a:t>
            </a:r>
          </a:p>
          <a:p>
            <a:pPr marL="342900" indent="-342900">
              <a:buFont typeface="Arial" panose="020B0604020202020204" pitchFamily="34" charset="0"/>
              <a:buChar char="•"/>
            </a:pPr>
            <a:endParaRPr lang="en-SG" sz="2000" b="1" dirty="0">
              <a:solidFill>
                <a:srgbClr val="0070C0"/>
              </a:solidFill>
              <a:latin typeface="+mn-lt"/>
            </a:endParaRPr>
          </a:p>
        </p:txBody>
      </p:sp>
      <p:sp>
        <p:nvSpPr>
          <p:cNvPr id="2" name="TextBox 1">
            <a:extLst>
              <a:ext uri="{FF2B5EF4-FFF2-40B4-BE49-F238E27FC236}">
                <a16:creationId xmlns:a16="http://schemas.microsoft.com/office/drawing/2014/main" id="{658B4E62-2597-3652-8FA0-B67DE9B4E839}"/>
              </a:ext>
            </a:extLst>
          </p:cNvPr>
          <p:cNvSpPr txBox="1"/>
          <p:nvPr/>
        </p:nvSpPr>
        <p:spPr>
          <a:xfrm>
            <a:off x="3613460" y="2776303"/>
            <a:ext cx="4608945" cy="1692771"/>
          </a:xfrm>
          <a:prstGeom prst="rect">
            <a:avLst/>
          </a:prstGeom>
          <a:noFill/>
        </p:spPr>
        <p:txBody>
          <a:bodyPr wrap="square" rtlCol="0">
            <a:spAutoFit/>
          </a:bodyPr>
          <a:lstStyle/>
          <a:p>
            <a:pPr>
              <a:lnSpc>
                <a:spcPct val="150000"/>
              </a:lnSpc>
            </a:pPr>
            <a:r>
              <a:rPr lang="en-SG" sz="2400" b="1" i="0" dirty="0">
                <a:solidFill>
                  <a:srgbClr val="FF0000"/>
                </a:solidFill>
                <a:effectLst/>
                <a:latin typeface="+mn-lt"/>
              </a:rPr>
              <a:t>Limitations</a:t>
            </a:r>
          </a:p>
          <a:p>
            <a:pPr marL="342900" indent="-342900">
              <a:lnSpc>
                <a:spcPct val="150000"/>
              </a:lnSpc>
              <a:buFont typeface="Arial" panose="020B0604020202020204" pitchFamily="34" charset="0"/>
              <a:buChar char="•"/>
            </a:pPr>
            <a:r>
              <a:rPr lang="en-SG" sz="1600" dirty="0">
                <a:solidFill>
                  <a:schemeClr val="tx1"/>
                </a:solidFill>
                <a:latin typeface="+mn-lt"/>
              </a:rPr>
              <a:t>Vanishing and exploding gradients</a:t>
            </a:r>
          </a:p>
          <a:p>
            <a:pPr marL="342900" lvl="1" indent="-342900">
              <a:lnSpc>
                <a:spcPct val="150000"/>
              </a:lnSpc>
              <a:buFont typeface="Arial" panose="020B0604020202020204" pitchFamily="34" charset="0"/>
              <a:buChar char="•"/>
            </a:pPr>
            <a:r>
              <a:rPr lang="en-SG" sz="1600" dirty="0">
                <a:solidFill>
                  <a:schemeClr val="tx1"/>
                </a:solidFill>
                <a:latin typeface="+mn-lt"/>
              </a:rPr>
              <a:t>Overcome using LSTMs and GRUs</a:t>
            </a:r>
            <a:endParaRPr lang="en-SG" sz="1600" dirty="0">
              <a:solidFill>
                <a:srgbClr val="7030A0"/>
              </a:solidFill>
              <a:latin typeface="+mn-lt"/>
            </a:endParaRPr>
          </a:p>
          <a:p>
            <a:pPr marL="342900" indent="-342900">
              <a:buFont typeface="Arial" panose="020B0604020202020204" pitchFamily="34" charset="0"/>
              <a:buChar char="•"/>
            </a:pPr>
            <a:endParaRPr lang="en-SG" sz="2000" b="1" dirty="0">
              <a:solidFill>
                <a:srgbClr val="0070C0"/>
              </a:solidFill>
              <a:latin typeface="+mn-lt"/>
            </a:endParaRPr>
          </a:p>
        </p:txBody>
      </p:sp>
      <p:pic>
        <p:nvPicPr>
          <p:cNvPr id="9218" name="Picture 2">
            <a:extLst>
              <a:ext uri="{FF2B5EF4-FFF2-40B4-BE49-F238E27FC236}">
                <a16:creationId xmlns:a16="http://schemas.microsoft.com/office/drawing/2014/main" id="{F0ABEAAB-710A-355B-41C7-CDD7335D7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718" b="8504"/>
          <a:stretch/>
        </p:blipFill>
        <p:spPr bwMode="auto">
          <a:xfrm>
            <a:off x="822961" y="1195861"/>
            <a:ext cx="2191172" cy="22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652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0" name="Google Shape;3260;p39"/>
          <p:cNvSpPr/>
          <p:nvPr/>
        </p:nvSpPr>
        <p:spPr>
          <a:xfrm>
            <a:off x="2089772" y="1899138"/>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39"/>
          <p:cNvSpPr/>
          <p:nvPr/>
        </p:nvSpPr>
        <p:spPr>
          <a:xfrm>
            <a:off x="4351222" y="1899138"/>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6658438" y="1899137"/>
            <a:ext cx="252000" cy="2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txBox="1"/>
          <p:nvPr/>
        </p:nvSpPr>
        <p:spPr>
          <a:xfrm flipH="1">
            <a:off x="1309622" y="2873201"/>
            <a:ext cx="1812300"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Traditional Statistical Methods</a:t>
            </a:r>
            <a:endParaRPr sz="1800" b="1" dirty="0">
              <a:solidFill>
                <a:schemeClr val="accent1"/>
              </a:solidFill>
              <a:latin typeface="Outfit"/>
              <a:ea typeface="Outfit"/>
              <a:cs typeface="Outfit"/>
              <a:sym typeface="Outfit"/>
            </a:endParaRPr>
          </a:p>
        </p:txBody>
      </p:sp>
      <p:sp>
        <p:nvSpPr>
          <p:cNvPr id="3265" name="Google Shape;3265;p39"/>
          <p:cNvSpPr txBox="1"/>
          <p:nvPr/>
        </p:nvSpPr>
        <p:spPr>
          <a:xfrm flipH="1">
            <a:off x="3524584" y="2902718"/>
            <a:ext cx="1905275" cy="93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Recurrent Neural Network</a:t>
            </a:r>
            <a:endParaRPr sz="1800" b="1" dirty="0">
              <a:solidFill>
                <a:schemeClr val="accent1"/>
              </a:solidFill>
              <a:latin typeface="Outfit"/>
              <a:ea typeface="Outfit"/>
              <a:cs typeface="Outfit"/>
              <a:sym typeface="Outfit"/>
            </a:endParaRPr>
          </a:p>
        </p:txBody>
      </p:sp>
      <p:sp>
        <p:nvSpPr>
          <p:cNvPr id="3266" name="Google Shape;3266;p39"/>
          <p:cNvSpPr txBox="1"/>
          <p:nvPr/>
        </p:nvSpPr>
        <p:spPr>
          <a:xfrm flipH="1">
            <a:off x="5797129" y="2922965"/>
            <a:ext cx="1974617"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Transformers</a:t>
            </a:r>
            <a:endParaRPr sz="1800" b="1" dirty="0">
              <a:solidFill>
                <a:schemeClr val="accent1"/>
              </a:solidFill>
              <a:latin typeface="Outfit"/>
              <a:ea typeface="Outfit"/>
              <a:cs typeface="Outfit"/>
              <a:sym typeface="Outfit"/>
            </a:endParaRPr>
          </a:p>
        </p:txBody>
      </p:sp>
      <p:cxnSp>
        <p:nvCxnSpPr>
          <p:cNvPr id="3268" name="Google Shape;3268;p39"/>
          <p:cNvCxnSpPr>
            <a:cxnSpLocks/>
            <a:stCxn id="3260" idx="3"/>
            <a:endCxn id="3261" idx="1"/>
          </p:cNvCxnSpPr>
          <p:nvPr/>
        </p:nvCxnSpPr>
        <p:spPr>
          <a:xfrm>
            <a:off x="2341772" y="2025138"/>
            <a:ext cx="200945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p:cNvCxnSpPr>
            <a:cxnSpLocks/>
            <a:stCxn id="3261" idx="3"/>
            <a:endCxn id="3262" idx="1"/>
          </p:cNvCxnSpPr>
          <p:nvPr/>
        </p:nvCxnSpPr>
        <p:spPr>
          <a:xfrm flipV="1">
            <a:off x="4603222" y="2025137"/>
            <a:ext cx="2055216" cy="1"/>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p:cNvCxnSpPr>
            <a:cxnSpLocks/>
            <a:stCxn id="3260" idx="2"/>
            <a:endCxn id="3264" idx="0"/>
          </p:cNvCxnSpPr>
          <p:nvPr/>
        </p:nvCxnSpPr>
        <p:spPr>
          <a:xfrm>
            <a:off x="2215772" y="2151138"/>
            <a:ext cx="0" cy="722063"/>
          </a:xfrm>
          <a:prstGeom prst="straightConnector1">
            <a:avLst/>
          </a:prstGeom>
          <a:noFill/>
          <a:ln w="9525" cap="flat" cmpd="sng">
            <a:solidFill>
              <a:srgbClr val="000000"/>
            </a:solidFill>
            <a:prstDash val="solid"/>
            <a:round/>
            <a:headEnd type="none" w="med" len="med"/>
            <a:tailEnd type="none" w="med" len="med"/>
          </a:ln>
        </p:spPr>
      </p:cxnSp>
      <p:cxnSp>
        <p:nvCxnSpPr>
          <p:cNvPr id="3272" name="Google Shape;3272;p39"/>
          <p:cNvCxnSpPr>
            <a:cxnSpLocks/>
            <a:stCxn id="3261" idx="2"/>
            <a:endCxn id="3265" idx="0"/>
          </p:cNvCxnSpPr>
          <p:nvPr/>
        </p:nvCxnSpPr>
        <p:spPr>
          <a:xfrm flipH="1">
            <a:off x="4477221" y="2151138"/>
            <a:ext cx="1" cy="751580"/>
          </a:xfrm>
          <a:prstGeom prst="straightConnector1">
            <a:avLst/>
          </a:prstGeom>
          <a:noFill/>
          <a:ln w="9525" cap="flat" cmpd="sng">
            <a:solidFill>
              <a:srgbClr val="000001"/>
            </a:solidFill>
            <a:prstDash val="solid"/>
            <a:round/>
            <a:headEnd type="none" w="med" len="med"/>
            <a:tailEnd type="none" w="med" len="med"/>
          </a:ln>
        </p:spPr>
      </p:cxnSp>
      <p:cxnSp>
        <p:nvCxnSpPr>
          <p:cNvPr id="3273" name="Google Shape;3273;p39"/>
          <p:cNvCxnSpPr>
            <a:cxnSpLocks/>
            <a:stCxn id="3262" idx="2"/>
            <a:endCxn id="3266" idx="0"/>
          </p:cNvCxnSpPr>
          <p:nvPr/>
        </p:nvCxnSpPr>
        <p:spPr>
          <a:xfrm flipH="1">
            <a:off x="6784437" y="2151137"/>
            <a:ext cx="1" cy="771828"/>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980612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4" name="Google Shape;3264;p39"/>
          <p:cNvSpPr txBox="1"/>
          <p:nvPr/>
        </p:nvSpPr>
        <p:spPr>
          <a:xfrm flipH="1">
            <a:off x="818800" y="3979570"/>
            <a:ext cx="2438835" cy="6446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400" b="1" dirty="0">
                <a:solidFill>
                  <a:schemeClr val="accent1"/>
                </a:solidFill>
                <a:latin typeface="Outfit"/>
                <a:ea typeface="Outfit"/>
                <a:cs typeface="Outfit"/>
                <a:sym typeface="Outfit"/>
              </a:rPr>
              <a:t>Transformers</a:t>
            </a:r>
          </a:p>
        </p:txBody>
      </p:sp>
      <p:sp>
        <p:nvSpPr>
          <p:cNvPr id="18" name="TextBox 17">
            <a:extLst>
              <a:ext uri="{FF2B5EF4-FFF2-40B4-BE49-F238E27FC236}">
                <a16:creationId xmlns:a16="http://schemas.microsoft.com/office/drawing/2014/main" id="{07E29E33-3847-F667-1D20-F21365E65727}"/>
              </a:ext>
            </a:extLst>
          </p:cNvPr>
          <p:cNvSpPr txBox="1"/>
          <p:nvPr/>
        </p:nvSpPr>
        <p:spPr>
          <a:xfrm>
            <a:off x="4080748" y="964533"/>
            <a:ext cx="4608945" cy="1323439"/>
          </a:xfrm>
          <a:prstGeom prst="rect">
            <a:avLst/>
          </a:prstGeom>
          <a:noFill/>
        </p:spPr>
        <p:txBody>
          <a:bodyPr wrap="square" rtlCol="0">
            <a:spAutoFit/>
          </a:bodyPr>
          <a:lstStyle/>
          <a:p>
            <a:pPr>
              <a:lnSpc>
                <a:spcPct val="150000"/>
              </a:lnSpc>
            </a:pPr>
            <a:r>
              <a:rPr lang="en-SG" sz="2400" b="1" i="0" dirty="0">
                <a:solidFill>
                  <a:srgbClr val="0070C0"/>
                </a:solidFill>
                <a:effectLst/>
                <a:latin typeface="+mn-lt"/>
              </a:rPr>
              <a:t>Architecture</a:t>
            </a:r>
          </a:p>
          <a:p>
            <a:pPr marL="342900" indent="-342900">
              <a:lnSpc>
                <a:spcPct val="150000"/>
              </a:lnSpc>
              <a:buFont typeface="Arial" panose="020B0604020202020204" pitchFamily="34" charset="0"/>
              <a:buChar char="•"/>
            </a:pPr>
            <a:r>
              <a:rPr lang="en-SG" sz="1600" dirty="0">
                <a:solidFill>
                  <a:schemeClr val="tx1"/>
                </a:solidFill>
                <a:latin typeface="+mn-lt"/>
              </a:rPr>
              <a:t>Self-Attention Mechanism</a:t>
            </a:r>
            <a:endParaRPr lang="en-SG" sz="1600" dirty="0">
              <a:solidFill>
                <a:srgbClr val="7030A0"/>
              </a:solidFill>
              <a:latin typeface="+mn-lt"/>
            </a:endParaRPr>
          </a:p>
          <a:p>
            <a:pPr marL="342900" indent="-342900">
              <a:buFont typeface="Arial" panose="020B0604020202020204" pitchFamily="34" charset="0"/>
              <a:buChar char="•"/>
            </a:pPr>
            <a:endParaRPr lang="en-SG" sz="2000" b="1" dirty="0">
              <a:solidFill>
                <a:srgbClr val="0070C0"/>
              </a:solidFill>
              <a:latin typeface="+mn-lt"/>
            </a:endParaRPr>
          </a:p>
        </p:txBody>
      </p:sp>
      <p:sp>
        <p:nvSpPr>
          <p:cNvPr id="2" name="TextBox 1">
            <a:extLst>
              <a:ext uri="{FF2B5EF4-FFF2-40B4-BE49-F238E27FC236}">
                <a16:creationId xmlns:a16="http://schemas.microsoft.com/office/drawing/2014/main" id="{658B4E62-2597-3652-8FA0-B67DE9B4E839}"/>
              </a:ext>
            </a:extLst>
          </p:cNvPr>
          <p:cNvSpPr txBox="1"/>
          <p:nvPr/>
        </p:nvSpPr>
        <p:spPr>
          <a:xfrm>
            <a:off x="4080748" y="1902079"/>
            <a:ext cx="4608945" cy="1339341"/>
          </a:xfrm>
          <a:prstGeom prst="rect">
            <a:avLst/>
          </a:prstGeom>
          <a:noFill/>
        </p:spPr>
        <p:txBody>
          <a:bodyPr wrap="square" rtlCol="0">
            <a:spAutoFit/>
          </a:bodyPr>
          <a:lstStyle/>
          <a:p>
            <a:pPr>
              <a:lnSpc>
                <a:spcPct val="150000"/>
              </a:lnSpc>
            </a:pPr>
            <a:r>
              <a:rPr lang="en-SG" sz="2400" b="1" i="0" dirty="0">
                <a:solidFill>
                  <a:srgbClr val="008A3E"/>
                </a:solidFill>
                <a:effectLst/>
                <a:latin typeface="+mn-lt"/>
              </a:rPr>
              <a:t>Benefits</a:t>
            </a:r>
          </a:p>
          <a:p>
            <a:pPr marL="342900" indent="-342900">
              <a:lnSpc>
                <a:spcPct val="150000"/>
              </a:lnSpc>
              <a:buFont typeface="Arial" panose="020B0604020202020204" pitchFamily="34" charset="0"/>
              <a:buChar char="•"/>
            </a:pPr>
            <a:r>
              <a:rPr lang="en-SG" sz="1600" dirty="0">
                <a:solidFill>
                  <a:schemeClr val="tx1"/>
                </a:solidFill>
                <a:latin typeface="+mn-lt"/>
              </a:rPr>
              <a:t>Parallel Processing</a:t>
            </a:r>
          </a:p>
          <a:p>
            <a:pPr marL="342900" indent="-342900">
              <a:lnSpc>
                <a:spcPct val="150000"/>
              </a:lnSpc>
              <a:buFont typeface="Arial" panose="020B0604020202020204" pitchFamily="34" charset="0"/>
              <a:buChar char="•"/>
            </a:pPr>
            <a:r>
              <a:rPr lang="en-SG" sz="1600" dirty="0">
                <a:solidFill>
                  <a:schemeClr val="tx1"/>
                </a:solidFill>
                <a:latin typeface="+mn-lt"/>
              </a:rPr>
              <a:t>Highly Scalable</a:t>
            </a:r>
          </a:p>
        </p:txBody>
      </p:sp>
      <p:sp>
        <p:nvSpPr>
          <p:cNvPr id="3" name="TextBox 2">
            <a:extLst>
              <a:ext uri="{FF2B5EF4-FFF2-40B4-BE49-F238E27FC236}">
                <a16:creationId xmlns:a16="http://schemas.microsoft.com/office/drawing/2014/main" id="{3EC5DC29-BA3A-080C-B605-C2F7B885E38B}"/>
              </a:ext>
            </a:extLst>
          </p:cNvPr>
          <p:cNvSpPr txBox="1"/>
          <p:nvPr/>
        </p:nvSpPr>
        <p:spPr>
          <a:xfrm>
            <a:off x="4080747" y="3225518"/>
            <a:ext cx="4797335" cy="1508105"/>
          </a:xfrm>
          <a:prstGeom prst="rect">
            <a:avLst/>
          </a:prstGeom>
          <a:noFill/>
        </p:spPr>
        <p:txBody>
          <a:bodyPr wrap="square" rtlCol="0">
            <a:spAutoFit/>
          </a:bodyPr>
          <a:lstStyle/>
          <a:p>
            <a:pPr>
              <a:lnSpc>
                <a:spcPct val="150000"/>
              </a:lnSpc>
            </a:pPr>
            <a:r>
              <a:rPr lang="en-SG" sz="2400" b="1" i="0" dirty="0">
                <a:solidFill>
                  <a:srgbClr val="FF0000"/>
                </a:solidFill>
                <a:effectLst/>
                <a:latin typeface="+mn-lt"/>
              </a:rPr>
              <a:t>Challenges</a:t>
            </a:r>
          </a:p>
          <a:p>
            <a:pPr marL="342900" indent="-342900">
              <a:lnSpc>
                <a:spcPct val="150000"/>
              </a:lnSpc>
              <a:buFont typeface="Arial" panose="020B0604020202020204" pitchFamily="34" charset="0"/>
              <a:buChar char="•"/>
            </a:pPr>
            <a:r>
              <a:rPr lang="en-SG" sz="1600" dirty="0">
                <a:solidFill>
                  <a:schemeClr val="tx1"/>
                </a:solidFill>
                <a:latin typeface="+mn-lt"/>
              </a:rPr>
              <a:t>Handling long sequence data</a:t>
            </a:r>
          </a:p>
          <a:p>
            <a:pPr marL="342900" indent="-342900">
              <a:buFont typeface="Arial" panose="020B0604020202020204" pitchFamily="34" charset="0"/>
              <a:buChar char="•"/>
            </a:pPr>
            <a:r>
              <a:rPr lang="en-SG" sz="1600" dirty="0">
                <a:solidFill>
                  <a:schemeClr val="tx1"/>
                </a:solidFill>
                <a:latin typeface="+mn-lt"/>
              </a:rPr>
              <a:t>Unable to capture and model long term dependencies efficiently</a:t>
            </a:r>
          </a:p>
        </p:txBody>
      </p:sp>
      <p:pic>
        <p:nvPicPr>
          <p:cNvPr id="11268" name="Picture 4">
            <a:extLst>
              <a:ext uri="{FF2B5EF4-FFF2-40B4-BE49-F238E27FC236}">
                <a16:creationId xmlns:a16="http://schemas.microsoft.com/office/drawing/2014/main" id="{6D6D84D1-517B-35C3-FBDD-5A9B39C10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18" y="1460546"/>
            <a:ext cx="3544600" cy="222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876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Transformer Architecture</a:t>
            </a:r>
          </a:p>
        </p:txBody>
      </p:sp>
      <p:grpSp>
        <p:nvGrpSpPr>
          <p:cNvPr id="4" name="Group 3">
            <a:extLst>
              <a:ext uri="{FF2B5EF4-FFF2-40B4-BE49-F238E27FC236}">
                <a16:creationId xmlns:a16="http://schemas.microsoft.com/office/drawing/2014/main" id="{AC556AA2-5FF3-DD6C-D2E9-0B0C81766E44}"/>
              </a:ext>
            </a:extLst>
          </p:cNvPr>
          <p:cNvGrpSpPr/>
          <p:nvPr/>
        </p:nvGrpSpPr>
        <p:grpSpPr>
          <a:xfrm>
            <a:off x="1580606" y="1197485"/>
            <a:ext cx="5982788" cy="3596584"/>
            <a:chOff x="152400" y="152400"/>
            <a:chExt cx="7315200" cy="4389751"/>
          </a:xfrm>
        </p:grpSpPr>
        <p:pic>
          <p:nvPicPr>
            <p:cNvPr id="5" name="Shape 2">
              <a:extLst>
                <a:ext uri="{FF2B5EF4-FFF2-40B4-BE49-F238E27FC236}">
                  <a16:creationId xmlns:a16="http://schemas.microsoft.com/office/drawing/2014/main" id="{99A500BB-926F-BFA3-9982-0BF1E9F2AD1A}"/>
                </a:ext>
              </a:extLst>
            </p:cNvPr>
            <p:cNvPicPr preferRelativeResize="0"/>
            <p:nvPr/>
          </p:nvPicPr>
          <p:blipFill rotWithShape="1">
            <a:blip r:embed="rId3">
              <a:alphaModFix/>
            </a:blip>
            <a:srcRect b="5731"/>
            <a:stretch/>
          </p:blipFill>
          <p:spPr>
            <a:xfrm>
              <a:off x="152400" y="152400"/>
              <a:ext cx="7315200" cy="4389751"/>
            </a:xfrm>
            <a:prstGeom prst="rect">
              <a:avLst/>
            </a:prstGeom>
            <a:noFill/>
            <a:ln>
              <a:noFill/>
            </a:ln>
          </p:spPr>
        </p:pic>
      </p:grpSp>
    </p:spTree>
    <p:extLst>
      <p:ext uri="{BB962C8B-B14F-4D97-AF65-F5344CB8AC3E}">
        <p14:creationId xmlns:p14="http://schemas.microsoft.com/office/powerpoint/2010/main" val="25788981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Wavelet Transformation</a:t>
            </a:r>
            <a:endParaRPr dirty="0"/>
          </a:p>
        </p:txBody>
      </p:sp>
      <p:sp>
        <p:nvSpPr>
          <p:cNvPr id="3" name="Oval 2">
            <a:extLst>
              <a:ext uri="{FF2B5EF4-FFF2-40B4-BE49-F238E27FC236}">
                <a16:creationId xmlns:a16="http://schemas.microsoft.com/office/drawing/2014/main" id="{4A2DEF12-75CC-CBBA-1ED5-CE361F2298C2}"/>
              </a:ext>
            </a:extLst>
          </p:cNvPr>
          <p:cNvSpPr/>
          <p:nvPr/>
        </p:nvSpPr>
        <p:spPr>
          <a:xfrm>
            <a:off x="1752612" y="2617505"/>
            <a:ext cx="485420" cy="47131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F6522AFC-3671-5B27-4F8F-8A92A913E20C}"/>
              </a:ext>
            </a:extLst>
          </p:cNvPr>
          <p:cNvSpPr/>
          <p:nvPr/>
        </p:nvSpPr>
        <p:spPr>
          <a:xfrm>
            <a:off x="2263435" y="1422608"/>
            <a:ext cx="485420" cy="47131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D2825039-ADCF-14A0-2A6B-82BDA617DD8D}"/>
              </a:ext>
            </a:extLst>
          </p:cNvPr>
          <p:cNvSpPr/>
          <p:nvPr/>
        </p:nvSpPr>
        <p:spPr>
          <a:xfrm>
            <a:off x="2754496" y="2617505"/>
            <a:ext cx="485420" cy="47131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EE52B619-7ED1-2D62-5403-AFF2E4106DC6}"/>
              </a:ext>
            </a:extLst>
          </p:cNvPr>
          <p:cNvSpPr/>
          <p:nvPr/>
        </p:nvSpPr>
        <p:spPr>
          <a:xfrm>
            <a:off x="1239294" y="3970649"/>
            <a:ext cx="485420" cy="47131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45D3FA4-0515-A1CF-F20A-91E38FA4D38A}"/>
              </a:ext>
            </a:extLst>
          </p:cNvPr>
          <p:cNvSpPr/>
          <p:nvPr/>
        </p:nvSpPr>
        <p:spPr>
          <a:xfrm>
            <a:off x="2260616" y="3970649"/>
            <a:ext cx="485420" cy="47131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0" name="Straight Arrow Connector 9">
            <a:extLst>
              <a:ext uri="{FF2B5EF4-FFF2-40B4-BE49-F238E27FC236}">
                <a16:creationId xmlns:a16="http://schemas.microsoft.com/office/drawing/2014/main" id="{C6462C4F-59FE-3882-BEA9-DD8D122FC826}"/>
              </a:ext>
            </a:extLst>
          </p:cNvPr>
          <p:cNvCxnSpPr>
            <a:stCxn id="5" idx="4"/>
            <a:endCxn id="3" idx="0"/>
          </p:cNvCxnSpPr>
          <p:nvPr/>
        </p:nvCxnSpPr>
        <p:spPr>
          <a:xfrm flipH="1">
            <a:off x="1995322" y="1893918"/>
            <a:ext cx="510823" cy="723587"/>
          </a:xfrm>
          <a:prstGeom prst="straightConnector1">
            <a:avLst/>
          </a:prstGeom>
          <a:ln w="22225">
            <a:solidFill>
              <a:srgbClr val="FF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DBB543-B002-C44A-B41A-30D420824233}"/>
              </a:ext>
            </a:extLst>
          </p:cNvPr>
          <p:cNvCxnSpPr>
            <a:cxnSpLocks/>
            <a:stCxn id="5" idx="4"/>
            <a:endCxn id="6" idx="0"/>
          </p:cNvCxnSpPr>
          <p:nvPr/>
        </p:nvCxnSpPr>
        <p:spPr>
          <a:xfrm>
            <a:off x="2506145" y="1893918"/>
            <a:ext cx="491061" cy="723587"/>
          </a:xfrm>
          <a:prstGeom prst="straightConnector1">
            <a:avLst/>
          </a:prstGeom>
          <a:ln w="22225">
            <a:solidFill>
              <a:srgbClr val="FF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E2D3AC-520D-9ACB-EC2D-20FEE629850A}"/>
              </a:ext>
            </a:extLst>
          </p:cNvPr>
          <p:cNvCxnSpPr>
            <a:cxnSpLocks/>
            <a:stCxn id="3" idx="4"/>
            <a:endCxn id="7" idx="0"/>
          </p:cNvCxnSpPr>
          <p:nvPr/>
        </p:nvCxnSpPr>
        <p:spPr>
          <a:xfrm flipH="1">
            <a:off x="1482004" y="3088815"/>
            <a:ext cx="513318" cy="881834"/>
          </a:xfrm>
          <a:prstGeom prst="straightConnector1">
            <a:avLst/>
          </a:prstGeom>
          <a:ln w="22225">
            <a:solidFill>
              <a:srgbClr val="FF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263A34-C87F-A37A-9287-7330AA3A5B11}"/>
              </a:ext>
            </a:extLst>
          </p:cNvPr>
          <p:cNvCxnSpPr>
            <a:cxnSpLocks/>
            <a:stCxn id="3" idx="4"/>
            <a:endCxn id="8" idx="0"/>
          </p:cNvCxnSpPr>
          <p:nvPr/>
        </p:nvCxnSpPr>
        <p:spPr>
          <a:xfrm>
            <a:off x="1995322" y="3088815"/>
            <a:ext cx="508004" cy="881834"/>
          </a:xfrm>
          <a:prstGeom prst="straightConnector1">
            <a:avLst/>
          </a:prstGeom>
          <a:ln w="22225">
            <a:solidFill>
              <a:srgbClr val="FF0000"/>
            </a:solidFill>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BE5CA63-8B32-93D7-667A-0088F472A461}"/>
              </a:ext>
            </a:extLst>
          </p:cNvPr>
          <p:cNvSpPr txBox="1"/>
          <p:nvPr/>
        </p:nvSpPr>
        <p:spPr>
          <a:xfrm>
            <a:off x="1752612" y="1232631"/>
            <a:ext cx="389850" cy="461665"/>
          </a:xfrm>
          <a:prstGeom prst="rect">
            <a:avLst/>
          </a:prstGeom>
          <a:noFill/>
        </p:spPr>
        <p:txBody>
          <a:bodyPr wrap="none" rtlCol="0">
            <a:spAutoFit/>
          </a:bodyPr>
          <a:lstStyle/>
          <a:p>
            <a:r>
              <a:rPr lang="en-US" sz="2400" b="1" dirty="0"/>
              <a:t>S</a:t>
            </a:r>
            <a:endParaRPr lang="en-SG" sz="2400" b="1" dirty="0"/>
          </a:p>
        </p:txBody>
      </p:sp>
      <p:sp>
        <p:nvSpPr>
          <p:cNvPr id="36" name="TextBox 35">
            <a:extLst>
              <a:ext uri="{FF2B5EF4-FFF2-40B4-BE49-F238E27FC236}">
                <a16:creationId xmlns:a16="http://schemas.microsoft.com/office/drawing/2014/main" id="{1FAC8D16-C38A-C722-EF2B-89791331931B}"/>
              </a:ext>
            </a:extLst>
          </p:cNvPr>
          <p:cNvSpPr txBox="1"/>
          <p:nvPr/>
        </p:nvSpPr>
        <p:spPr>
          <a:xfrm>
            <a:off x="897771" y="2740231"/>
            <a:ext cx="750526" cy="461665"/>
          </a:xfrm>
          <a:prstGeom prst="rect">
            <a:avLst/>
          </a:prstGeom>
          <a:noFill/>
        </p:spPr>
        <p:txBody>
          <a:bodyPr wrap="none" rtlCol="0">
            <a:spAutoFit/>
          </a:bodyPr>
          <a:lstStyle/>
          <a:p>
            <a:r>
              <a:rPr lang="en-US" sz="2400" b="1" dirty="0"/>
              <a:t>cA1</a:t>
            </a:r>
            <a:endParaRPr lang="en-SG" sz="2400" b="1" dirty="0"/>
          </a:p>
        </p:txBody>
      </p:sp>
      <p:sp>
        <p:nvSpPr>
          <p:cNvPr id="37" name="TextBox 36">
            <a:extLst>
              <a:ext uri="{FF2B5EF4-FFF2-40B4-BE49-F238E27FC236}">
                <a16:creationId xmlns:a16="http://schemas.microsoft.com/office/drawing/2014/main" id="{54B99887-3F42-CBF7-45AA-7F6308BEAB7D}"/>
              </a:ext>
            </a:extLst>
          </p:cNvPr>
          <p:cNvSpPr txBox="1"/>
          <p:nvPr/>
        </p:nvSpPr>
        <p:spPr>
          <a:xfrm>
            <a:off x="3304828" y="2743160"/>
            <a:ext cx="750526" cy="461665"/>
          </a:xfrm>
          <a:prstGeom prst="rect">
            <a:avLst/>
          </a:prstGeom>
          <a:noFill/>
        </p:spPr>
        <p:txBody>
          <a:bodyPr wrap="none" rtlCol="0">
            <a:spAutoFit/>
          </a:bodyPr>
          <a:lstStyle/>
          <a:p>
            <a:r>
              <a:rPr lang="en-US" sz="2400" b="1" dirty="0"/>
              <a:t>cD1</a:t>
            </a:r>
            <a:endParaRPr lang="en-SG" sz="2400" b="1" dirty="0"/>
          </a:p>
        </p:txBody>
      </p:sp>
      <p:sp>
        <p:nvSpPr>
          <p:cNvPr id="38" name="TextBox 37">
            <a:extLst>
              <a:ext uri="{FF2B5EF4-FFF2-40B4-BE49-F238E27FC236}">
                <a16:creationId xmlns:a16="http://schemas.microsoft.com/office/drawing/2014/main" id="{79E39170-145A-7A9C-ED2A-5FD95FAD5612}"/>
              </a:ext>
            </a:extLst>
          </p:cNvPr>
          <p:cNvSpPr txBox="1"/>
          <p:nvPr/>
        </p:nvSpPr>
        <p:spPr>
          <a:xfrm>
            <a:off x="2754496" y="4321798"/>
            <a:ext cx="750526" cy="461665"/>
          </a:xfrm>
          <a:prstGeom prst="rect">
            <a:avLst/>
          </a:prstGeom>
          <a:noFill/>
        </p:spPr>
        <p:txBody>
          <a:bodyPr wrap="none" rtlCol="0">
            <a:spAutoFit/>
          </a:bodyPr>
          <a:lstStyle/>
          <a:p>
            <a:r>
              <a:rPr lang="en-US" sz="2400" b="1" dirty="0"/>
              <a:t>cD2</a:t>
            </a:r>
            <a:endParaRPr lang="en-SG" sz="2400" b="1" dirty="0"/>
          </a:p>
        </p:txBody>
      </p:sp>
      <p:sp>
        <p:nvSpPr>
          <p:cNvPr id="39" name="TextBox 38">
            <a:extLst>
              <a:ext uri="{FF2B5EF4-FFF2-40B4-BE49-F238E27FC236}">
                <a16:creationId xmlns:a16="http://schemas.microsoft.com/office/drawing/2014/main" id="{8250BE0F-E3BB-D52C-4F0B-4A1DB46E6AF4}"/>
              </a:ext>
            </a:extLst>
          </p:cNvPr>
          <p:cNvSpPr txBox="1"/>
          <p:nvPr/>
        </p:nvSpPr>
        <p:spPr>
          <a:xfrm>
            <a:off x="457627" y="4321798"/>
            <a:ext cx="750526" cy="461665"/>
          </a:xfrm>
          <a:prstGeom prst="rect">
            <a:avLst/>
          </a:prstGeom>
          <a:noFill/>
        </p:spPr>
        <p:txBody>
          <a:bodyPr wrap="none" rtlCol="0">
            <a:spAutoFit/>
          </a:bodyPr>
          <a:lstStyle/>
          <a:p>
            <a:r>
              <a:rPr lang="en-US" sz="2400" b="1" dirty="0"/>
              <a:t>cA2</a:t>
            </a:r>
            <a:endParaRPr lang="en-SG" sz="2400" b="1" dirty="0"/>
          </a:p>
        </p:txBody>
      </p:sp>
      <p:cxnSp>
        <p:nvCxnSpPr>
          <p:cNvPr id="41" name="Straight Connector 40">
            <a:extLst>
              <a:ext uri="{FF2B5EF4-FFF2-40B4-BE49-F238E27FC236}">
                <a16:creationId xmlns:a16="http://schemas.microsoft.com/office/drawing/2014/main" id="{A7DE7CC4-5FA6-22EA-38AF-F6321F338792}"/>
              </a:ext>
            </a:extLst>
          </p:cNvPr>
          <p:cNvCxnSpPr>
            <a:cxnSpLocks/>
          </p:cNvCxnSpPr>
          <p:nvPr/>
        </p:nvCxnSpPr>
        <p:spPr>
          <a:xfrm>
            <a:off x="688624" y="2438400"/>
            <a:ext cx="3646309" cy="0"/>
          </a:xfrm>
          <a:prstGeom prst="line">
            <a:avLst/>
          </a:prstGeom>
          <a:ln w="19050">
            <a:solidFill>
              <a:srgbClr val="00B050">
                <a:alpha val="9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9CE1A8-1AB1-F378-F620-A20B58123655}"/>
              </a:ext>
            </a:extLst>
          </p:cNvPr>
          <p:cNvCxnSpPr>
            <a:cxnSpLocks/>
          </p:cNvCxnSpPr>
          <p:nvPr/>
        </p:nvCxnSpPr>
        <p:spPr>
          <a:xfrm>
            <a:off x="747903" y="3764844"/>
            <a:ext cx="3587030" cy="0"/>
          </a:xfrm>
          <a:prstGeom prst="line">
            <a:avLst/>
          </a:prstGeom>
          <a:ln w="19050">
            <a:solidFill>
              <a:srgbClr val="00B050">
                <a:alpha val="90000"/>
              </a:srgb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13F590E-E020-B746-8F6A-40BB712DC0F8}"/>
              </a:ext>
            </a:extLst>
          </p:cNvPr>
          <p:cNvSpPr txBox="1"/>
          <p:nvPr/>
        </p:nvSpPr>
        <p:spPr>
          <a:xfrm>
            <a:off x="-87477" y="3282245"/>
            <a:ext cx="1546903" cy="430887"/>
          </a:xfrm>
          <a:prstGeom prst="rect">
            <a:avLst/>
          </a:prstGeom>
          <a:noFill/>
        </p:spPr>
        <p:txBody>
          <a:bodyPr wrap="square" rtlCol="0">
            <a:spAutoFit/>
          </a:bodyPr>
          <a:lstStyle/>
          <a:p>
            <a:pPr algn="ctr"/>
            <a:r>
              <a:rPr lang="en-US" sz="1100" dirty="0"/>
              <a:t>Level 2 decomposition</a:t>
            </a:r>
            <a:endParaRPr lang="en-SG" sz="1100" dirty="0"/>
          </a:p>
        </p:txBody>
      </p:sp>
      <p:sp>
        <p:nvSpPr>
          <p:cNvPr id="45" name="TextBox 44">
            <a:extLst>
              <a:ext uri="{FF2B5EF4-FFF2-40B4-BE49-F238E27FC236}">
                <a16:creationId xmlns:a16="http://schemas.microsoft.com/office/drawing/2014/main" id="{C7DACB2B-15D6-4FC0-EB40-2C7908A7F300}"/>
              </a:ext>
            </a:extLst>
          </p:cNvPr>
          <p:cNvSpPr txBox="1"/>
          <p:nvPr/>
        </p:nvSpPr>
        <p:spPr>
          <a:xfrm>
            <a:off x="-48127" y="1941544"/>
            <a:ext cx="1546903" cy="430887"/>
          </a:xfrm>
          <a:prstGeom prst="rect">
            <a:avLst/>
          </a:prstGeom>
          <a:noFill/>
        </p:spPr>
        <p:txBody>
          <a:bodyPr wrap="square" rtlCol="0">
            <a:spAutoFit/>
          </a:bodyPr>
          <a:lstStyle/>
          <a:p>
            <a:pPr algn="ctr"/>
            <a:r>
              <a:rPr lang="en-US" sz="1100" dirty="0"/>
              <a:t>Level 1  decomposition</a:t>
            </a:r>
            <a:endParaRPr lang="en-SG" sz="1100" dirty="0"/>
          </a:p>
        </p:txBody>
      </p:sp>
      <p:sp>
        <p:nvSpPr>
          <p:cNvPr id="51" name="TextBox 50">
            <a:extLst>
              <a:ext uri="{FF2B5EF4-FFF2-40B4-BE49-F238E27FC236}">
                <a16:creationId xmlns:a16="http://schemas.microsoft.com/office/drawing/2014/main" id="{911A75FE-784D-08FD-31B9-191FCD9BEA01}"/>
              </a:ext>
            </a:extLst>
          </p:cNvPr>
          <p:cNvSpPr txBox="1"/>
          <p:nvPr/>
        </p:nvSpPr>
        <p:spPr>
          <a:xfrm>
            <a:off x="4120444" y="1305783"/>
            <a:ext cx="5023556" cy="400110"/>
          </a:xfrm>
          <a:prstGeom prst="rect">
            <a:avLst/>
          </a:prstGeom>
          <a:noFill/>
        </p:spPr>
        <p:txBody>
          <a:bodyPr wrap="square" rtlCol="0">
            <a:spAutoFit/>
          </a:bodyPr>
          <a:lstStyle/>
          <a:p>
            <a:pPr algn="ctr"/>
            <a:r>
              <a:rPr lang="en-SG" sz="2000" b="1" i="0" dirty="0">
                <a:solidFill>
                  <a:schemeClr val="accent1">
                    <a:lumMod val="75000"/>
                  </a:schemeClr>
                </a:solidFill>
                <a:effectLst/>
                <a:latin typeface="+mn-lt"/>
              </a:rPr>
              <a:t>Two level Wavelet Decomposition Tree</a:t>
            </a:r>
            <a:endParaRPr lang="en-SG" dirty="0">
              <a:solidFill>
                <a:schemeClr val="accent1">
                  <a:lumMod val="75000"/>
                </a:schemeClr>
              </a:solidFill>
              <a:latin typeface="+mn-lt"/>
            </a:endParaRPr>
          </a:p>
        </p:txBody>
      </p:sp>
      <p:sp>
        <p:nvSpPr>
          <p:cNvPr id="52" name="TextBox 51">
            <a:extLst>
              <a:ext uri="{FF2B5EF4-FFF2-40B4-BE49-F238E27FC236}">
                <a16:creationId xmlns:a16="http://schemas.microsoft.com/office/drawing/2014/main" id="{3C052F48-15E9-1F05-4C59-A75274FAB245}"/>
              </a:ext>
            </a:extLst>
          </p:cNvPr>
          <p:cNvSpPr txBox="1"/>
          <p:nvPr/>
        </p:nvSpPr>
        <p:spPr>
          <a:xfrm>
            <a:off x="4120444" y="1956536"/>
            <a:ext cx="5023556" cy="400110"/>
          </a:xfrm>
          <a:prstGeom prst="rect">
            <a:avLst/>
          </a:prstGeom>
          <a:noFill/>
        </p:spPr>
        <p:txBody>
          <a:bodyPr wrap="square" rtlCol="0">
            <a:spAutoFit/>
          </a:bodyPr>
          <a:lstStyle/>
          <a:p>
            <a:pPr algn="ctr"/>
            <a:r>
              <a:rPr lang="en-SG" sz="2000" b="1" i="0" dirty="0" err="1">
                <a:solidFill>
                  <a:schemeClr val="tx1"/>
                </a:solidFill>
                <a:effectLst/>
                <a:latin typeface="+mn-lt"/>
              </a:rPr>
              <a:t>Coeffs</a:t>
            </a:r>
            <a:r>
              <a:rPr lang="en-SG" sz="2000" b="1" i="0" dirty="0">
                <a:solidFill>
                  <a:schemeClr val="tx1"/>
                </a:solidFill>
                <a:effectLst/>
                <a:latin typeface="+mn-lt"/>
              </a:rPr>
              <a:t> = [ </a:t>
            </a:r>
            <a:r>
              <a:rPr lang="en-SG" sz="2000" b="1" i="0" dirty="0" err="1">
                <a:solidFill>
                  <a:schemeClr val="tx1"/>
                </a:solidFill>
                <a:effectLst/>
                <a:latin typeface="+mn-lt"/>
              </a:rPr>
              <a:t>cA</a:t>
            </a:r>
            <a:r>
              <a:rPr lang="en-SG" sz="2000" b="1" i="0" dirty="0">
                <a:solidFill>
                  <a:schemeClr val="tx1"/>
                </a:solidFill>
                <a:effectLst/>
                <a:latin typeface="+mn-lt"/>
              </a:rPr>
              <a:t>, </a:t>
            </a:r>
            <a:r>
              <a:rPr lang="en-SG" sz="2000" b="1" i="0" dirty="0" err="1">
                <a:solidFill>
                  <a:schemeClr val="tx1"/>
                </a:solidFill>
                <a:effectLst/>
                <a:latin typeface="+mn-lt"/>
              </a:rPr>
              <a:t>cD</a:t>
            </a:r>
            <a:r>
              <a:rPr lang="en-SG" sz="2000" b="1" i="0" dirty="0">
                <a:solidFill>
                  <a:schemeClr val="tx1"/>
                </a:solidFill>
                <a:effectLst/>
                <a:latin typeface="+mn-lt"/>
              </a:rPr>
              <a:t> ]</a:t>
            </a:r>
            <a:endParaRPr lang="en-SG" dirty="0">
              <a:solidFill>
                <a:schemeClr val="tx1"/>
              </a:solidFill>
              <a:latin typeface="+mn-lt"/>
            </a:endParaRPr>
          </a:p>
        </p:txBody>
      </p:sp>
      <p:sp>
        <p:nvSpPr>
          <p:cNvPr id="53" name="TextBox 52">
            <a:extLst>
              <a:ext uri="{FF2B5EF4-FFF2-40B4-BE49-F238E27FC236}">
                <a16:creationId xmlns:a16="http://schemas.microsoft.com/office/drawing/2014/main" id="{BF1D25C0-EACA-C63F-3456-FBCDBEE5E813}"/>
              </a:ext>
            </a:extLst>
          </p:cNvPr>
          <p:cNvSpPr txBox="1"/>
          <p:nvPr/>
        </p:nvSpPr>
        <p:spPr>
          <a:xfrm>
            <a:off x="5031993" y="2543581"/>
            <a:ext cx="3392007" cy="738664"/>
          </a:xfrm>
          <a:prstGeom prst="rect">
            <a:avLst/>
          </a:prstGeom>
          <a:noFill/>
        </p:spPr>
        <p:txBody>
          <a:bodyPr wrap="square" rtlCol="0">
            <a:spAutoFit/>
          </a:bodyPr>
          <a:lstStyle/>
          <a:p>
            <a:r>
              <a:rPr lang="en-US" dirty="0">
                <a:solidFill>
                  <a:schemeClr val="tx1"/>
                </a:solidFill>
                <a:latin typeface="+mn-lt"/>
              </a:rPr>
              <a:t>S</a:t>
            </a:r>
            <a:r>
              <a:rPr lang="en-SG" dirty="0">
                <a:solidFill>
                  <a:schemeClr val="tx1"/>
                </a:solidFill>
                <a:latin typeface="+mn-lt"/>
              </a:rPr>
              <a:t> – Signal</a:t>
            </a:r>
          </a:p>
          <a:p>
            <a:r>
              <a:rPr lang="en-SG" dirty="0" err="1">
                <a:solidFill>
                  <a:schemeClr val="tx1"/>
                </a:solidFill>
                <a:latin typeface="+mn-lt"/>
              </a:rPr>
              <a:t>cA</a:t>
            </a:r>
            <a:r>
              <a:rPr lang="en-SG" dirty="0">
                <a:solidFill>
                  <a:schemeClr val="tx1"/>
                </a:solidFill>
                <a:latin typeface="+mn-lt"/>
              </a:rPr>
              <a:t> – Approximation Coefficients Vector</a:t>
            </a:r>
          </a:p>
          <a:p>
            <a:r>
              <a:rPr lang="en-SG" dirty="0" err="1">
                <a:solidFill>
                  <a:schemeClr val="tx1"/>
                </a:solidFill>
                <a:latin typeface="+mn-lt"/>
              </a:rPr>
              <a:t>cD</a:t>
            </a:r>
            <a:r>
              <a:rPr lang="en-SG" dirty="0">
                <a:solidFill>
                  <a:schemeClr val="tx1"/>
                </a:solidFill>
                <a:latin typeface="+mn-lt"/>
              </a:rPr>
              <a:t> – Detail Coefficients Vector</a:t>
            </a:r>
            <a:endParaRPr lang="en-SG" sz="1050" dirty="0">
              <a:solidFill>
                <a:schemeClr val="tx1"/>
              </a:solidFill>
              <a:latin typeface="+mn-lt"/>
            </a:endParaRPr>
          </a:p>
        </p:txBody>
      </p:sp>
      <p:sp>
        <p:nvSpPr>
          <p:cNvPr id="54" name="TextBox 53">
            <a:extLst>
              <a:ext uri="{FF2B5EF4-FFF2-40B4-BE49-F238E27FC236}">
                <a16:creationId xmlns:a16="http://schemas.microsoft.com/office/drawing/2014/main" id="{C8C19FEF-2DD1-A303-33B0-6AB969A0A83F}"/>
              </a:ext>
            </a:extLst>
          </p:cNvPr>
          <p:cNvSpPr txBox="1"/>
          <p:nvPr/>
        </p:nvSpPr>
        <p:spPr>
          <a:xfrm>
            <a:off x="4441996" y="3469180"/>
            <a:ext cx="4572000" cy="1200842"/>
          </a:xfrm>
          <a:prstGeom prst="rect">
            <a:avLst/>
          </a:prstGeom>
          <a:noFill/>
        </p:spPr>
        <p:txBody>
          <a:bodyPr wrap="square" rtlCol="0">
            <a:spAutoFit/>
          </a:bodyPr>
          <a:lstStyle/>
          <a:p>
            <a:pPr>
              <a:lnSpc>
                <a:spcPct val="150000"/>
              </a:lnSpc>
            </a:pPr>
            <a:r>
              <a:rPr lang="en-SG" sz="1800" b="1" i="0" dirty="0">
                <a:solidFill>
                  <a:srgbClr val="008A3E"/>
                </a:solidFill>
                <a:effectLst/>
                <a:latin typeface="+mn-lt"/>
              </a:rPr>
              <a:t>Benefits</a:t>
            </a:r>
          </a:p>
          <a:p>
            <a:pPr marL="285750" indent="-285750">
              <a:lnSpc>
                <a:spcPct val="150000"/>
              </a:lnSpc>
              <a:buFont typeface="Arial" panose="020B0604020202020204" pitchFamily="34" charset="0"/>
              <a:buChar char="•"/>
            </a:pPr>
            <a:r>
              <a:rPr lang="en-SG" sz="1600" i="0" dirty="0">
                <a:effectLst/>
                <a:latin typeface="+mn-lt"/>
              </a:rPr>
              <a:t>Provide temporal and frequency information</a:t>
            </a:r>
          </a:p>
          <a:p>
            <a:pPr marL="285750" indent="-285750">
              <a:lnSpc>
                <a:spcPct val="150000"/>
              </a:lnSpc>
              <a:buFont typeface="Arial" panose="020B0604020202020204" pitchFamily="34" charset="0"/>
              <a:buChar char="•"/>
            </a:pPr>
            <a:r>
              <a:rPr lang="en-SG" sz="1600" dirty="0">
                <a:latin typeface="+mn-lt"/>
              </a:rPr>
              <a:t>Reveals hidden patterns</a:t>
            </a:r>
            <a:endParaRPr lang="en-SG" sz="1600" i="0" dirty="0">
              <a:effectLst/>
              <a:latin typeface="+mn-lt"/>
            </a:endParaRPr>
          </a:p>
        </p:txBody>
      </p:sp>
    </p:spTree>
    <p:extLst>
      <p:ext uri="{BB962C8B-B14F-4D97-AF65-F5344CB8AC3E}">
        <p14:creationId xmlns:p14="http://schemas.microsoft.com/office/powerpoint/2010/main" val="18628725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Wavelet Transformation</a:t>
            </a:r>
            <a:endParaRPr dirty="0"/>
          </a:p>
        </p:txBody>
      </p:sp>
      <p:pic>
        <p:nvPicPr>
          <p:cNvPr id="7" name="Picture 6" descr="A graph showing a number of different types of data&#10;&#10;Description automatically generated with medium confidence">
            <a:extLst>
              <a:ext uri="{FF2B5EF4-FFF2-40B4-BE49-F238E27FC236}">
                <a16:creationId xmlns:a16="http://schemas.microsoft.com/office/drawing/2014/main" id="{E3A41231-9F86-CC6E-AF3C-5DE78A8115D3}"/>
              </a:ext>
            </a:extLst>
          </p:cNvPr>
          <p:cNvPicPr>
            <a:picLocks noChangeAspect="1"/>
          </p:cNvPicPr>
          <p:nvPr/>
        </p:nvPicPr>
        <p:blipFill>
          <a:blip r:embed="rId3"/>
          <a:stretch>
            <a:fillRect/>
          </a:stretch>
        </p:blipFill>
        <p:spPr>
          <a:xfrm>
            <a:off x="911727" y="1327855"/>
            <a:ext cx="7320546" cy="2397478"/>
          </a:xfrm>
          <a:prstGeom prst="rect">
            <a:avLst/>
          </a:prstGeom>
        </p:spPr>
      </p:pic>
      <p:sp>
        <p:nvSpPr>
          <p:cNvPr id="8" name="TextBox 7">
            <a:extLst>
              <a:ext uri="{FF2B5EF4-FFF2-40B4-BE49-F238E27FC236}">
                <a16:creationId xmlns:a16="http://schemas.microsoft.com/office/drawing/2014/main" id="{5E8639A2-CD13-FB2D-8606-7FFA7E1F438C}"/>
              </a:ext>
            </a:extLst>
          </p:cNvPr>
          <p:cNvSpPr txBox="1"/>
          <p:nvPr/>
        </p:nvSpPr>
        <p:spPr>
          <a:xfrm>
            <a:off x="1044222" y="4069327"/>
            <a:ext cx="7055555" cy="400110"/>
          </a:xfrm>
          <a:prstGeom prst="rect">
            <a:avLst/>
          </a:prstGeom>
          <a:noFill/>
        </p:spPr>
        <p:txBody>
          <a:bodyPr wrap="square" rtlCol="0">
            <a:spAutoFit/>
          </a:bodyPr>
          <a:lstStyle/>
          <a:p>
            <a:pPr algn="ctr"/>
            <a:r>
              <a:rPr lang="en-SG" sz="2000" i="0" dirty="0">
                <a:effectLst/>
                <a:latin typeface="+mn-lt"/>
              </a:rPr>
              <a:t>Long-term dependencies and patterns are </a:t>
            </a:r>
            <a:r>
              <a:rPr lang="en-SG" sz="2000" i="0" dirty="0">
                <a:effectLst/>
                <a:highlight>
                  <a:srgbClr val="FFFF00"/>
                </a:highlight>
                <a:latin typeface="+mn-lt"/>
              </a:rPr>
              <a:t>highlighted</a:t>
            </a:r>
          </a:p>
        </p:txBody>
      </p:sp>
    </p:spTree>
    <p:extLst>
      <p:ext uri="{BB962C8B-B14F-4D97-AF65-F5344CB8AC3E}">
        <p14:creationId xmlns:p14="http://schemas.microsoft.com/office/powerpoint/2010/main" val="15104237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068928"/>
            <a:ext cx="4680601"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2693" name="Google Shape;2693;p31"/>
          <p:cNvSpPr txBox="1">
            <a:spLocks noGrp="1"/>
          </p:cNvSpPr>
          <p:nvPr>
            <p:ph type="subTitle" idx="1"/>
          </p:nvPr>
        </p:nvSpPr>
        <p:spPr>
          <a:xfrm>
            <a:off x="713225" y="3630750"/>
            <a:ext cx="4039397"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Data Processing, Model Training</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4578" name="Picture 2" descr="Process">
            <a:extLst>
              <a:ext uri="{FF2B5EF4-FFF2-40B4-BE49-F238E27FC236}">
                <a16:creationId xmlns:a16="http://schemas.microsoft.com/office/drawing/2014/main" id="{AB45F26C-3709-9C0B-BF6A-17F82631B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304" y="1471597"/>
            <a:ext cx="2200306" cy="2200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41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37"/>
          <p:cNvSpPr txBox="1"/>
          <p:nvPr/>
        </p:nvSpPr>
        <p:spPr>
          <a:xfrm flipH="1">
            <a:off x="5515764" y="1194409"/>
            <a:ext cx="2908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SG" sz="1600" dirty="0">
                <a:solidFill>
                  <a:schemeClr val="accent1"/>
                </a:solidFill>
                <a:latin typeface="Outfit ExtraBold"/>
                <a:ea typeface="Outfit ExtraBold"/>
                <a:cs typeface="Outfit ExtraBold"/>
                <a:sym typeface="Outfit ExtraBold"/>
              </a:rPr>
              <a:t>England, London</a:t>
            </a:r>
          </a:p>
        </p:txBody>
      </p:sp>
      <p:sp>
        <p:nvSpPr>
          <p:cNvPr id="2976" name="Google Shape;2976;p37"/>
          <p:cNvSpPr txBox="1"/>
          <p:nvPr/>
        </p:nvSpPr>
        <p:spPr>
          <a:xfrm flipH="1">
            <a:off x="5515764" y="3167129"/>
            <a:ext cx="2908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Spain</a:t>
            </a:r>
            <a:endParaRPr sz="1600" dirty="0">
              <a:solidFill>
                <a:schemeClr val="accent1"/>
              </a:solidFill>
              <a:latin typeface="Outfit ExtraBold"/>
              <a:ea typeface="Outfit ExtraBold"/>
              <a:cs typeface="Outfit ExtraBold"/>
              <a:sym typeface="Outfit ExtraBold"/>
            </a:endParaRPr>
          </a:p>
        </p:txBody>
      </p:sp>
      <p:sp>
        <p:nvSpPr>
          <p:cNvPr id="2977" name="Google Shape;2977;p37"/>
          <p:cNvSpPr txBox="1"/>
          <p:nvPr/>
        </p:nvSpPr>
        <p:spPr>
          <a:xfrm flipH="1">
            <a:off x="5505490" y="2208355"/>
            <a:ext cx="2908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United States of America</a:t>
            </a:r>
            <a:endParaRPr sz="1600" dirty="0">
              <a:solidFill>
                <a:schemeClr val="accent1"/>
              </a:solidFill>
              <a:latin typeface="Outfit ExtraBold"/>
              <a:ea typeface="Outfit ExtraBold"/>
              <a:cs typeface="Outfit ExtraBold"/>
              <a:sym typeface="Outfit ExtraBold"/>
            </a:endParaRPr>
          </a:p>
        </p:txBody>
      </p:sp>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a:t>
            </a:r>
            <a:endParaRPr dirty="0"/>
          </a:p>
        </p:txBody>
      </p:sp>
      <p:sp>
        <p:nvSpPr>
          <p:cNvPr id="2979" name="Google Shape;2979;p37"/>
          <p:cNvSpPr txBox="1"/>
          <p:nvPr/>
        </p:nvSpPr>
        <p:spPr>
          <a:xfrm flipH="1">
            <a:off x="5515780" y="1493074"/>
            <a:ext cx="2908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US" dirty="0">
                <a:solidFill>
                  <a:schemeClr val="dk1"/>
                </a:solidFill>
                <a:latin typeface="Lato"/>
                <a:ea typeface="Lato"/>
                <a:cs typeface="Lato"/>
                <a:sym typeface="Lato"/>
              </a:rPr>
              <a:t>London Residential Load Data</a:t>
            </a:r>
          </a:p>
        </p:txBody>
      </p:sp>
      <p:sp>
        <p:nvSpPr>
          <p:cNvPr id="2980" name="Google Shape;2980;p37"/>
          <p:cNvSpPr txBox="1"/>
          <p:nvPr/>
        </p:nvSpPr>
        <p:spPr>
          <a:xfrm flipH="1">
            <a:off x="5515781" y="3465794"/>
            <a:ext cx="2908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Lato"/>
                <a:ea typeface="Lato"/>
                <a:cs typeface="Lato"/>
                <a:sym typeface="Lato"/>
              </a:rPr>
              <a:t>Energy Consumption by Spain RED Electrica de Espana</a:t>
            </a:r>
            <a:endParaRPr dirty="0">
              <a:solidFill>
                <a:schemeClr val="dk1"/>
              </a:solidFill>
              <a:latin typeface="Lato"/>
              <a:ea typeface="Lato"/>
              <a:cs typeface="Lato"/>
              <a:sym typeface="Lato"/>
            </a:endParaRPr>
          </a:p>
        </p:txBody>
      </p:sp>
      <p:sp>
        <p:nvSpPr>
          <p:cNvPr id="2981" name="Google Shape;2981;p37"/>
          <p:cNvSpPr txBox="1"/>
          <p:nvPr/>
        </p:nvSpPr>
        <p:spPr>
          <a:xfrm flipH="1">
            <a:off x="5505492" y="2507019"/>
            <a:ext cx="2908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Lato"/>
                <a:ea typeface="Lato"/>
                <a:cs typeface="Lato"/>
                <a:sym typeface="Lato"/>
              </a:rPr>
              <a:t>PJM System Load Data</a:t>
            </a:r>
            <a:endParaRPr dirty="0">
              <a:solidFill>
                <a:schemeClr val="dk1"/>
              </a:solidFill>
              <a:latin typeface="Lato"/>
              <a:ea typeface="Lato"/>
              <a:cs typeface="Lato"/>
              <a:sym typeface="Lato"/>
            </a:endParaRPr>
          </a:p>
        </p:txBody>
      </p:sp>
      <p:grpSp>
        <p:nvGrpSpPr>
          <p:cNvPr id="2982" name="Google Shape;2982;p37"/>
          <p:cNvGrpSpPr/>
          <p:nvPr/>
        </p:nvGrpSpPr>
        <p:grpSpPr>
          <a:xfrm>
            <a:off x="719990" y="1595561"/>
            <a:ext cx="4428116" cy="2451037"/>
            <a:chOff x="2654821" y="2311071"/>
            <a:chExt cx="2279714" cy="1262120"/>
          </a:xfrm>
        </p:grpSpPr>
        <p:grpSp>
          <p:nvGrpSpPr>
            <p:cNvPr id="2983" name="Google Shape;2983;p37"/>
            <p:cNvGrpSpPr/>
            <p:nvPr/>
          </p:nvGrpSpPr>
          <p:grpSpPr>
            <a:xfrm>
              <a:off x="4034269" y="2840745"/>
              <a:ext cx="40212" cy="36437"/>
              <a:chOff x="4293400" y="2574725"/>
              <a:chExt cx="84425" cy="80100"/>
            </a:xfrm>
          </p:grpSpPr>
          <p:sp>
            <p:nvSpPr>
              <p:cNvPr id="2984" name="Google Shape;2984;p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txBody>
              <a:bodyPr/>
              <a:lstStyle/>
              <a:p>
                <a:endParaRPr lang="en-SG"/>
              </a:p>
            </p:txBody>
          </p:sp>
          <p:sp>
            <p:nvSpPr>
              <p:cNvPr id="2985" name="Google Shape;2985;p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37"/>
            <p:cNvGrpSpPr/>
            <p:nvPr/>
          </p:nvGrpSpPr>
          <p:grpSpPr>
            <a:xfrm>
              <a:off x="3894606" y="2334874"/>
              <a:ext cx="913198" cy="518984"/>
              <a:chOff x="4000175" y="1462675"/>
              <a:chExt cx="1917275" cy="1140875"/>
            </a:xfrm>
          </p:grpSpPr>
          <p:sp>
            <p:nvSpPr>
              <p:cNvPr id="2987" name="Google Shape;2987;p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txBody>
              <a:bodyPr/>
              <a:lstStyle/>
              <a:p>
                <a:endParaRPr lang="en-SG"/>
              </a:p>
            </p:txBody>
          </p:sp>
          <p:grpSp>
            <p:nvGrpSpPr>
              <p:cNvPr id="2988" name="Google Shape;2988;p37"/>
              <p:cNvGrpSpPr/>
              <p:nvPr/>
            </p:nvGrpSpPr>
            <p:grpSpPr>
              <a:xfrm>
                <a:off x="4000175" y="1462675"/>
                <a:ext cx="1917275" cy="1140875"/>
                <a:chOff x="4000175" y="1462675"/>
                <a:chExt cx="1917275" cy="1140875"/>
              </a:xfrm>
            </p:grpSpPr>
            <p:sp>
              <p:nvSpPr>
                <p:cNvPr id="2989" name="Google Shape;2989;p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txBody>
                <a:bodyPr/>
                <a:lstStyle/>
                <a:p>
                  <a:endParaRPr lang="en-SG"/>
                </a:p>
              </p:txBody>
            </p:sp>
            <p:sp>
              <p:nvSpPr>
                <p:cNvPr id="2990" name="Google Shape;2990;p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994" name="Google Shape;2994;p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5" name="Google Shape;2995;p37"/>
            <p:cNvGrpSpPr/>
            <p:nvPr/>
          </p:nvGrpSpPr>
          <p:grpSpPr>
            <a:xfrm>
              <a:off x="3875768" y="2846704"/>
              <a:ext cx="44796" cy="47366"/>
              <a:chOff x="3960625" y="2587825"/>
              <a:chExt cx="94050" cy="104125"/>
            </a:xfrm>
          </p:grpSpPr>
          <p:sp>
            <p:nvSpPr>
              <p:cNvPr id="2996" name="Google Shape;2996;p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txBody>
              <a:bodyPr/>
              <a:lstStyle/>
              <a:p>
                <a:endParaRPr lang="en-SG"/>
              </a:p>
            </p:txBody>
          </p:sp>
          <p:sp>
            <p:nvSpPr>
              <p:cNvPr id="2997" name="Google Shape;2997;p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37"/>
            <p:cNvGrpSpPr/>
            <p:nvPr/>
          </p:nvGrpSpPr>
          <p:grpSpPr>
            <a:xfrm>
              <a:off x="3782759" y="2807162"/>
              <a:ext cx="82686" cy="85487"/>
              <a:chOff x="3765350" y="2500900"/>
              <a:chExt cx="173600" cy="187925"/>
            </a:xfrm>
          </p:grpSpPr>
          <p:sp>
            <p:nvSpPr>
              <p:cNvPr id="2999" name="Google Shape;2999;p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txBody>
              <a:bodyPr/>
              <a:lstStyle/>
              <a:p>
                <a:endParaRPr lang="en-SG"/>
              </a:p>
            </p:txBody>
          </p:sp>
          <p:sp>
            <p:nvSpPr>
              <p:cNvPr id="3000" name="Google Shape;3000;p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37"/>
            <p:cNvGrpSpPr/>
            <p:nvPr/>
          </p:nvGrpSpPr>
          <p:grpSpPr>
            <a:xfrm>
              <a:off x="3775674" y="2798496"/>
              <a:ext cx="40545" cy="23564"/>
              <a:chOff x="3750475" y="2481850"/>
              <a:chExt cx="85125" cy="51800"/>
            </a:xfrm>
          </p:grpSpPr>
          <p:sp>
            <p:nvSpPr>
              <p:cNvPr id="3006" name="Google Shape;3006;p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txBody>
              <a:bodyPr/>
              <a:lstStyle/>
              <a:p>
                <a:endParaRPr lang="en-SG"/>
              </a:p>
            </p:txBody>
          </p:sp>
        </p:grpSp>
        <p:grpSp>
          <p:nvGrpSpPr>
            <p:cNvPr id="3008" name="Google Shape;3008;p37"/>
            <p:cNvGrpSpPr/>
            <p:nvPr/>
          </p:nvGrpSpPr>
          <p:grpSpPr>
            <a:xfrm>
              <a:off x="3716946" y="2776024"/>
              <a:ext cx="81971" cy="76912"/>
              <a:chOff x="3627175" y="2432450"/>
              <a:chExt cx="172100" cy="169075"/>
            </a:xfrm>
          </p:grpSpPr>
          <p:sp>
            <p:nvSpPr>
              <p:cNvPr id="3009" name="Google Shape;3009;p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txBody>
              <a:bodyPr/>
              <a:lstStyle/>
              <a:p>
                <a:endParaRPr lang="en-SG"/>
              </a:p>
            </p:txBody>
          </p:sp>
          <p:sp>
            <p:nvSpPr>
              <p:cNvPr id="3011" name="Google Shape;3011;p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txBody>
              <a:bodyPr/>
              <a:lstStyle/>
              <a:p>
                <a:endParaRPr lang="en-SG"/>
              </a:p>
            </p:txBody>
          </p:sp>
        </p:grpSp>
        <p:grpSp>
          <p:nvGrpSpPr>
            <p:cNvPr id="3012" name="Google Shape;3012;p37"/>
            <p:cNvGrpSpPr/>
            <p:nvPr/>
          </p:nvGrpSpPr>
          <p:grpSpPr>
            <a:xfrm>
              <a:off x="3685682" y="2845624"/>
              <a:ext cx="29311" cy="45055"/>
              <a:chOff x="3561536" y="2585450"/>
              <a:chExt cx="61539" cy="99045"/>
            </a:xfrm>
          </p:grpSpPr>
          <p:sp>
            <p:nvSpPr>
              <p:cNvPr id="3013" name="Google Shape;3013;p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txBody>
              <a:bodyPr/>
              <a:lstStyle/>
              <a:p>
                <a:endParaRPr lang="en-SG"/>
              </a:p>
            </p:txBody>
          </p:sp>
        </p:grpSp>
        <p:grpSp>
          <p:nvGrpSpPr>
            <p:cNvPr id="3015" name="Google Shape;3015;p37"/>
            <p:cNvGrpSpPr/>
            <p:nvPr/>
          </p:nvGrpSpPr>
          <p:grpSpPr>
            <a:xfrm>
              <a:off x="3849905" y="2572252"/>
              <a:ext cx="74339" cy="119559"/>
              <a:chOff x="3906325" y="1984500"/>
              <a:chExt cx="156075" cy="262825"/>
            </a:xfrm>
          </p:grpSpPr>
          <p:sp>
            <p:nvSpPr>
              <p:cNvPr id="3016" name="Google Shape;3016;p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txBody>
              <a:bodyPr/>
              <a:lstStyle/>
              <a:p>
                <a:endParaRPr lang="en-SG"/>
              </a:p>
            </p:txBody>
          </p:sp>
          <p:sp>
            <p:nvSpPr>
              <p:cNvPr id="3017" name="Google Shape;3017;p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37"/>
            <p:cNvGrpSpPr/>
            <p:nvPr/>
          </p:nvGrpSpPr>
          <p:grpSpPr>
            <a:xfrm>
              <a:off x="2654821" y="2414346"/>
              <a:ext cx="667570" cy="555911"/>
              <a:chOff x="1397225" y="1637375"/>
              <a:chExt cx="1401575" cy="1222050"/>
            </a:xfrm>
          </p:grpSpPr>
          <p:sp>
            <p:nvSpPr>
              <p:cNvPr id="3019" name="Google Shape;3019;p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F0000"/>
              </a:solidFill>
              <a:ln>
                <a:noFill/>
              </a:ln>
            </p:spPr>
            <p:txBody>
              <a:bodyPr/>
              <a:lstStyle/>
              <a:p>
                <a:endParaRPr lang="en-SG"/>
              </a:p>
            </p:txBody>
          </p:sp>
          <p:sp>
            <p:nvSpPr>
              <p:cNvPr id="3021" name="Google Shape;3021;p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4" name="Google Shape;3024;p37"/>
            <p:cNvSpPr/>
            <p:nvPr/>
          </p:nvSpPr>
          <p:spPr>
            <a:xfrm>
              <a:off x="3230417" y="3103734"/>
              <a:ext cx="180911" cy="280332"/>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txBody>
            <a:bodyPr/>
            <a:lstStyle/>
            <a:p>
              <a:endParaRPr lang="en-SG"/>
            </a:p>
          </p:txBody>
        </p:sp>
        <p:grpSp>
          <p:nvGrpSpPr>
            <p:cNvPr id="3026" name="Google Shape;3026;p37"/>
            <p:cNvGrpSpPr/>
            <p:nvPr/>
          </p:nvGrpSpPr>
          <p:grpSpPr>
            <a:xfrm>
              <a:off x="3265985" y="3226989"/>
              <a:ext cx="87151" cy="346202"/>
              <a:chOff x="2680375" y="3423800"/>
              <a:chExt cx="182975" cy="761050"/>
            </a:xfrm>
          </p:grpSpPr>
          <p:sp>
            <p:nvSpPr>
              <p:cNvPr id="3027" name="Google Shape;3027;p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txBody>
              <a:bodyPr/>
              <a:lstStyle/>
              <a:p>
                <a:endParaRPr lang="en-SG"/>
              </a:p>
            </p:txBody>
          </p:sp>
          <p:sp>
            <p:nvSpPr>
              <p:cNvPr id="3028" name="Google Shape;3028;p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37"/>
            <p:cNvGrpSpPr/>
            <p:nvPr/>
          </p:nvGrpSpPr>
          <p:grpSpPr>
            <a:xfrm>
              <a:off x="3855466" y="3289811"/>
              <a:ext cx="112514" cy="94210"/>
              <a:chOff x="3918000" y="3561900"/>
              <a:chExt cx="236225" cy="207100"/>
            </a:xfrm>
          </p:grpSpPr>
          <p:sp>
            <p:nvSpPr>
              <p:cNvPr id="3030" name="Google Shape;3030;p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txBody>
              <a:bodyPr/>
              <a:lstStyle/>
              <a:p>
                <a:endParaRPr lang="en-SG"/>
              </a:p>
            </p:txBody>
          </p:sp>
          <p:sp>
            <p:nvSpPr>
              <p:cNvPr id="3031" name="Google Shape;3031;p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2" name="Google Shape;3032;p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35" name="Google Shape;3035;p37"/>
            <p:cNvGrpSpPr/>
            <p:nvPr/>
          </p:nvGrpSpPr>
          <p:grpSpPr>
            <a:xfrm>
              <a:off x="2905224" y="2311071"/>
              <a:ext cx="596721" cy="528992"/>
              <a:chOff x="1922950" y="1410350"/>
              <a:chExt cx="1252825" cy="1162875"/>
            </a:xfrm>
          </p:grpSpPr>
          <p:sp>
            <p:nvSpPr>
              <p:cNvPr id="3036" name="Google Shape;3036;p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52" name="Google Shape;3052;p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72" name="Google Shape;3072;p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73" name="Google Shape;3073;p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4" name="Google Shape;3074;p37"/>
            <p:cNvGrpSpPr/>
            <p:nvPr/>
          </p:nvGrpSpPr>
          <p:grpSpPr>
            <a:xfrm>
              <a:off x="3280929" y="3294542"/>
              <a:ext cx="109894" cy="272224"/>
              <a:chOff x="2711750" y="3572300"/>
              <a:chExt cx="230725" cy="598425"/>
            </a:xfrm>
          </p:grpSpPr>
          <p:sp>
            <p:nvSpPr>
              <p:cNvPr id="3075" name="Google Shape;3075;p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7" name="Google Shape;3077;p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8" name="Google Shape;3078;p37"/>
            <p:cNvGrpSpPr/>
            <p:nvPr/>
          </p:nvGrpSpPr>
          <p:grpSpPr>
            <a:xfrm>
              <a:off x="3790439" y="2408636"/>
              <a:ext cx="73017" cy="75684"/>
              <a:chOff x="3781475" y="1624825"/>
              <a:chExt cx="153300" cy="166375"/>
            </a:xfrm>
          </p:grpSpPr>
          <p:sp>
            <p:nvSpPr>
              <p:cNvPr id="3079" name="Google Shape;3079;p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37"/>
            <p:cNvGrpSpPr/>
            <p:nvPr/>
          </p:nvGrpSpPr>
          <p:grpSpPr>
            <a:xfrm>
              <a:off x="4403342" y="3107749"/>
              <a:ext cx="316680" cy="101374"/>
              <a:chOff x="5068275" y="3161675"/>
              <a:chExt cx="664875" cy="222850"/>
            </a:xfrm>
          </p:grpSpPr>
          <p:sp>
            <p:nvSpPr>
              <p:cNvPr id="3091" name="Google Shape;3091;p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4" name="Google Shape;3124;p37"/>
            <p:cNvGrpSpPr/>
            <p:nvPr/>
          </p:nvGrpSpPr>
          <p:grpSpPr>
            <a:xfrm>
              <a:off x="3697513" y="2707266"/>
              <a:ext cx="59549" cy="79733"/>
              <a:chOff x="3586375" y="2281300"/>
              <a:chExt cx="125025" cy="175275"/>
            </a:xfrm>
          </p:grpSpPr>
          <p:sp>
            <p:nvSpPr>
              <p:cNvPr id="3125" name="Google Shape;3125;p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7" name="Google Shape;3127;p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8" name="Google Shape;3128;p37"/>
            <p:cNvGrpSpPr/>
            <p:nvPr/>
          </p:nvGrpSpPr>
          <p:grpSpPr>
            <a:xfrm>
              <a:off x="4513224" y="3221724"/>
              <a:ext cx="274563" cy="280321"/>
              <a:chOff x="5298975" y="3412225"/>
              <a:chExt cx="576450" cy="616225"/>
            </a:xfrm>
          </p:grpSpPr>
          <p:sp>
            <p:nvSpPr>
              <p:cNvPr id="3129" name="Google Shape;3129;p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3130" name="Google Shape;3130;p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37"/>
            <p:cNvGrpSpPr/>
            <p:nvPr/>
          </p:nvGrpSpPr>
          <p:grpSpPr>
            <a:xfrm>
              <a:off x="4824403" y="3421846"/>
              <a:ext cx="110132" cy="130647"/>
              <a:chOff x="5952300" y="3852150"/>
              <a:chExt cx="231225" cy="287200"/>
            </a:xfrm>
          </p:grpSpPr>
          <p:sp>
            <p:nvSpPr>
              <p:cNvPr id="3132" name="Google Shape;3132;p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37"/>
            <p:cNvGrpSpPr/>
            <p:nvPr/>
          </p:nvGrpSpPr>
          <p:grpSpPr>
            <a:xfrm>
              <a:off x="4295710" y="3079670"/>
              <a:ext cx="14968" cy="27135"/>
              <a:chOff x="4842300" y="3099950"/>
              <a:chExt cx="31425" cy="59650"/>
            </a:xfrm>
          </p:grpSpPr>
          <p:sp>
            <p:nvSpPr>
              <p:cNvPr id="3143" name="Google Shape;3143;p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8" name="Google Shape;3148;p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37"/>
            <p:cNvGrpSpPr/>
            <p:nvPr/>
          </p:nvGrpSpPr>
          <p:grpSpPr>
            <a:xfrm>
              <a:off x="3831056" y="2816010"/>
              <a:ext cx="37378" cy="27612"/>
              <a:chOff x="3866750" y="2520350"/>
              <a:chExt cx="78475" cy="60700"/>
            </a:xfrm>
          </p:grpSpPr>
          <p:sp>
            <p:nvSpPr>
              <p:cNvPr id="3156" name="Google Shape;3156;p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77" name="Google Shape;3177;p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89" name="Google Shape;3189;p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2" name="Google Shape;3202;p37"/>
            <p:cNvGrpSpPr/>
            <p:nvPr/>
          </p:nvGrpSpPr>
          <p:grpSpPr>
            <a:xfrm>
              <a:off x="3632736" y="3051591"/>
              <a:ext cx="63288" cy="45217"/>
              <a:chOff x="3450375" y="3038225"/>
              <a:chExt cx="132875" cy="99400"/>
            </a:xfrm>
          </p:grpSpPr>
          <p:sp>
            <p:nvSpPr>
              <p:cNvPr id="3203" name="Google Shape;3203;p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5" name="Google Shape;3205;p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14" name="Google Shape;3214;p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24" name="Google Shape;3224;p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30" name="Google Shape;3230;p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075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609" name="Google Shape;2609;p29"/>
          <p:cNvSpPr txBox="1">
            <a:spLocks noGrp="1"/>
          </p:cNvSpPr>
          <p:nvPr>
            <p:ph type="title" idx="5"/>
          </p:nvPr>
        </p:nvSpPr>
        <p:spPr>
          <a:xfrm>
            <a:off x="1444738" y="2033806"/>
            <a:ext cx="1419765" cy="676509"/>
          </a:xfrm>
          <a:prstGeom prst="rect">
            <a:avLst/>
          </a:prstGeom>
          <a:noFill/>
        </p:spPr>
        <p:txBody>
          <a:bodyPr spcFirstLastPara="1" wrap="square" lIns="91425" tIns="91425" rIns="91425" bIns="91425" anchor="ctr" anchorCtr="0">
            <a:noAutofit/>
          </a:bodyPr>
          <a:lstStyle/>
          <a:p>
            <a:r>
              <a:rPr lang="en-SG" dirty="0"/>
              <a:t>01</a:t>
            </a:r>
            <a:br>
              <a:rPr lang="en-SG" dirty="0"/>
            </a:br>
            <a:r>
              <a:rPr lang="en-SG" dirty="0"/>
              <a:t>Introduction</a:t>
            </a:r>
            <a:endParaRPr dirty="0"/>
          </a:p>
        </p:txBody>
      </p:sp>
      <p:sp>
        <p:nvSpPr>
          <p:cNvPr id="24" name="Google Shape;2609;p29">
            <a:extLst>
              <a:ext uri="{FF2B5EF4-FFF2-40B4-BE49-F238E27FC236}">
                <a16:creationId xmlns:a16="http://schemas.microsoft.com/office/drawing/2014/main" id="{D150BD25-79D9-02BE-95FA-0D2D09710674}"/>
              </a:ext>
            </a:extLst>
          </p:cNvPr>
          <p:cNvSpPr txBox="1">
            <a:spLocks/>
          </p:cNvSpPr>
          <p:nvPr/>
        </p:nvSpPr>
        <p:spPr>
          <a:xfrm>
            <a:off x="3862117" y="2080345"/>
            <a:ext cx="1419765" cy="6246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SG" dirty="0"/>
              <a:t>02</a:t>
            </a:r>
          </a:p>
          <a:p>
            <a:r>
              <a:rPr lang="en-SG" dirty="0"/>
              <a:t>Background</a:t>
            </a:r>
          </a:p>
        </p:txBody>
      </p:sp>
      <p:sp>
        <p:nvSpPr>
          <p:cNvPr id="25" name="Google Shape;2609;p29">
            <a:extLst>
              <a:ext uri="{FF2B5EF4-FFF2-40B4-BE49-F238E27FC236}">
                <a16:creationId xmlns:a16="http://schemas.microsoft.com/office/drawing/2014/main" id="{BD18C2EC-2BBE-57BA-C230-6AF66451A6E3}"/>
              </a:ext>
            </a:extLst>
          </p:cNvPr>
          <p:cNvSpPr txBox="1">
            <a:spLocks/>
          </p:cNvSpPr>
          <p:nvPr/>
        </p:nvSpPr>
        <p:spPr>
          <a:xfrm>
            <a:off x="6195692" y="2085711"/>
            <a:ext cx="1419765" cy="619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SG" dirty="0"/>
              <a:t>03</a:t>
            </a:r>
          </a:p>
          <a:p>
            <a:r>
              <a:rPr lang="en-SG" dirty="0"/>
              <a:t>Methodology</a:t>
            </a:r>
          </a:p>
        </p:txBody>
      </p:sp>
      <p:sp>
        <p:nvSpPr>
          <p:cNvPr id="36" name="Google Shape;2609;p29">
            <a:extLst>
              <a:ext uri="{FF2B5EF4-FFF2-40B4-BE49-F238E27FC236}">
                <a16:creationId xmlns:a16="http://schemas.microsoft.com/office/drawing/2014/main" id="{3DC364F8-FCF0-3CD0-06DB-87BEA9E9EC0A}"/>
              </a:ext>
            </a:extLst>
          </p:cNvPr>
          <p:cNvSpPr txBox="1">
            <a:spLocks/>
          </p:cNvSpPr>
          <p:nvPr/>
        </p:nvSpPr>
        <p:spPr>
          <a:xfrm>
            <a:off x="1386823" y="3767569"/>
            <a:ext cx="1544796" cy="87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SG" dirty="0"/>
              <a:t>04</a:t>
            </a:r>
          </a:p>
          <a:p>
            <a:r>
              <a:rPr lang="en-SG" dirty="0"/>
              <a:t>Result &amp; Discussions</a:t>
            </a:r>
          </a:p>
        </p:txBody>
      </p:sp>
      <p:sp>
        <p:nvSpPr>
          <p:cNvPr id="37" name="Google Shape;2609;p29">
            <a:extLst>
              <a:ext uri="{FF2B5EF4-FFF2-40B4-BE49-F238E27FC236}">
                <a16:creationId xmlns:a16="http://schemas.microsoft.com/office/drawing/2014/main" id="{87BA8898-CB00-6A27-54E2-109FB0A04A06}"/>
              </a:ext>
            </a:extLst>
          </p:cNvPr>
          <p:cNvSpPr txBox="1">
            <a:spLocks/>
          </p:cNvSpPr>
          <p:nvPr/>
        </p:nvSpPr>
        <p:spPr>
          <a:xfrm>
            <a:off x="3862117" y="3767569"/>
            <a:ext cx="1419765" cy="8821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SG" dirty="0"/>
              <a:t>05</a:t>
            </a:r>
          </a:p>
          <a:p>
            <a:r>
              <a:rPr lang="en-SG" dirty="0"/>
              <a:t>Future Work</a:t>
            </a:r>
          </a:p>
        </p:txBody>
      </p:sp>
      <p:sp>
        <p:nvSpPr>
          <p:cNvPr id="38" name="Google Shape;2609;p29">
            <a:extLst>
              <a:ext uri="{FF2B5EF4-FFF2-40B4-BE49-F238E27FC236}">
                <a16:creationId xmlns:a16="http://schemas.microsoft.com/office/drawing/2014/main" id="{4260FEC6-F1B2-2EFF-D8B3-88CE1BBF0C22}"/>
              </a:ext>
            </a:extLst>
          </p:cNvPr>
          <p:cNvSpPr txBox="1">
            <a:spLocks/>
          </p:cNvSpPr>
          <p:nvPr/>
        </p:nvSpPr>
        <p:spPr>
          <a:xfrm>
            <a:off x="6212380" y="3767569"/>
            <a:ext cx="1386391" cy="87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SG" dirty="0"/>
              <a:t>06</a:t>
            </a:r>
          </a:p>
          <a:p>
            <a:r>
              <a:rPr lang="en-SG" dirty="0"/>
              <a:t>Conclusion</a:t>
            </a:r>
          </a:p>
        </p:txBody>
      </p:sp>
      <p:pic>
        <p:nvPicPr>
          <p:cNvPr id="1032" name="Picture 8" descr="Business ">
            <a:extLst>
              <a:ext uri="{FF2B5EF4-FFF2-40B4-BE49-F238E27FC236}">
                <a16:creationId xmlns:a16="http://schemas.microsoft.com/office/drawing/2014/main" id="{8D9A0973-ED6E-5541-640F-4B449F25F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365" y="1306542"/>
            <a:ext cx="676509" cy="6765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hool ">
            <a:extLst>
              <a:ext uri="{FF2B5EF4-FFF2-40B4-BE49-F238E27FC236}">
                <a16:creationId xmlns:a16="http://schemas.microsoft.com/office/drawing/2014/main" id="{54ED154C-1AB8-B8BB-1DF8-0405FDF85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948" y="1279851"/>
            <a:ext cx="676509" cy="6765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rategic plan ">
            <a:extLst>
              <a:ext uri="{FF2B5EF4-FFF2-40B4-BE49-F238E27FC236}">
                <a16:creationId xmlns:a16="http://schemas.microsoft.com/office/drawing/2014/main" id="{8DD5E73B-8F1E-FBB6-7E32-5F69F94AE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480" y="1279851"/>
            <a:ext cx="676509" cy="676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cussion ">
            <a:extLst>
              <a:ext uri="{FF2B5EF4-FFF2-40B4-BE49-F238E27FC236}">
                <a16:creationId xmlns:a16="http://schemas.microsoft.com/office/drawing/2014/main" id="{0EB37AB9-DFE1-CC91-A677-5766253571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367" y="2999132"/>
            <a:ext cx="676509" cy="6765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evelopment ">
            <a:extLst>
              <a:ext uri="{FF2B5EF4-FFF2-40B4-BE49-F238E27FC236}">
                <a16:creationId xmlns:a16="http://schemas.microsoft.com/office/drawing/2014/main" id="{19DF919D-39A3-EA50-31C0-896ED94D30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744" y="3049887"/>
            <a:ext cx="676509" cy="6765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ist ">
            <a:extLst>
              <a:ext uri="{FF2B5EF4-FFF2-40B4-BE49-F238E27FC236}">
                <a16:creationId xmlns:a16="http://schemas.microsoft.com/office/drawing/2014/main" id="{54914689-F0A5-16A2-05D9-AD8551BFB9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124" y="3046453"/>
            <a:ext cx="581865" cy="58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Preparation</a:t>
            </a:r>
            <a:endParaRPr dirty="0"/>
          </a:p>
        </p:txBody>
      </p:sp>
      <p:sp>
        <p:nvSpPr>
          <p:cNvPr id="2" name="Google Shape;2975;p37">
            <a:extLst>
              <a:ext uri="{FF2B5EF4-FFF2-40B4-BE49-F238E27FC236}">
                <a16:creationId xmlns:a16="http://schemas.microsoft.com/office/drawing/2014/main" id="{EB5F445B-43AC-4BF5-1BC3-BC0E19683A70}"/>
              </a:ext>
            </a:extLst>
          </p:cNvPr>
          <p:cNvSpPr txBox="1"/>
          <p:nvPr/>
        </p:nvSpPr>
        <p:spPr>
          <a:xfrm flipH="1">
            <a:off x="6643765" y="1738489"/>
            <a:ext cx="2115490" cy="1058509"/>
          </a:xfrm>
          <a:prstGeom prst="roundRect">
            <a:avLst/>
          </a:prstGeom>
          <a:solidFill>
            <a:schemeClr val="accent6"/>
          </a:solid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SG" sz="2000" dirty="0">
                <a:solidFill>
                  <a:schemeClr val="accent1"/>
                </a:solidFill>
                <a:latin typeface="Outfit ExtraBold"/>
                <a:ea typeface="Outfit ExtraBold"/>
                <a:cs typeface="Outfit ExtraBold"/>
                <a:sym typeface="Outfit ExtraBold"/>
              </a:rPr>
              <a:t>Sliding Window Technique</a:t>
            </a:r>
          </a:p>
        </p:txBody>
      </p:sp>
      <p:sp>
        <p:nvSpPr>
          <p:cNvPr id="9" name="Right Brace 8">
            <a:extLst>
              <a:ext uri="{FF2B5EF4-FFF2-40B4-BE49-F238E27FC236}">
                <a16:creationId xmlns:a16="http://schemas.microsoft.com/office/drawing/2014/main" id="{387E3BF9-19B5-F5E0-F342-AE0B45D39386}"/>
              </a:ext>
            </a:extLst>
          </p:cNvPr>
          <p:cNvSpPr/>
          <p:nvPr/>
        </p:nvSpPr>
        <p:spPr>
          <a:xfrm>
            <a:off x="6152445" y="1625599"/>
            <a:ext cx="406400" cy="1396647"/>
          </a:xfrm>
          <a:prstGeom prst="rightBrace">
            <a:avLst>
              <a:gd name="adj1" fmla="val 0"/>
              <a:gd name="adj2" fmla="val 47576"/>
            </a:avLst>
          </a:prstGeom>
          <a:solidFill>
            <a:schemeClr val="lt1"/>
          </a:solidFill>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dirty="0"/>
          </a:p>
        </p:txBody>
      </p:sp>
      <p:sp>
        <p:nvSpPr>
          <p:cNvPr id="10" name="Right Brace 9">
            <a:extLst>
              <a:ext uri="{FF2B5EF4-FFF2-40B4-BE49-F238E27FC236}">
                <a16:creationId xmlns:a16="http://schemas.microsoft.com/office/drawing/2014/main" id="{DC80B3B1-B927-9FED-F352-D80241FBF069}"/>
              </a:ext>
            </a:extLst>
          </p:cNvPr>
          <p:cNvSpPr/>
          <p:nvPr/>
        </p:nvSpPr>
        <p:spPr>
          <a:xfrm rot="5400000">
            <a:off x="3585177" y="2320827"/>
            <a:ext cx="336572" cy="3375560"/>
          </a:xfrm>
          <a:prstGeom prst="rightBrace">
            <a:avLst>
              <a:gd name="adj1" fmla="val 0"/>
              <a:gd name="adj2" fmla="val 50641"/>
            </a:avLst>
          </a:prstGeom>
          <a:solidFill>
            <a:schemeClr val="lt1"/>
          </a:solidFill>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dirty="0"/>
          </a:p>
        </p:txBody>
      </p:sp>
      <p:pic>
        <p:nvPicPr>
          <p:cNvPr id="14" name="Picture 2">
            <a:extLst>
              <a:ext uri="{FF2B5EF4-FFF2-40B4-BE49-F238E27FC236}">
                <a16:creationId xmlns:a16="http://schemas.microsoft.com/office/drawing/2014/main" id="{50C9E5D7-864C-32E9-7272-B3AE64D1D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67" b="54499"/>
          <a:stretch/>
        </p:blipFill>
        <p:spPr bwMode="auto">
          <a:xfrm>
            <a:off x="1340889" y="1670756"/>
            <a:ext cx="46102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9878922-AC08-2A47-85B1-A957F2D1A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971" b="42844"/>
          <a:stretch/>
        </p:blipFill>
        <p:spPr bwMode="auto">
          <a:xfrm>
            <a:off x="1340889" y="2483556"/>
            <a:ext cx="4610200" cy="267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5C0C190-AB19-26A9-54F0-7F10AC828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53" b="32862"/>
          <a:stretch/>
        </p:blipFill>
        <p:spPr bwMode="auto">
          <a:xfrm>
            <a:off x="1340889" y="2751456"/>
            <a:ext cx="4610200" cy="2679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975;p37">
            <a:extLst>
              <a:ext uri="{FF2B5EF4-FFF2-40B4-BE49-F238E27FC236}">
                <a16:creationId xmlns:a16="http://schemas.microsoft.com/office/drawing/2014/main" id="{F30931BB-9AAE-8D70-D59B-F63DF417E3BF}"/>
              </a:ext>
            </a:extLst>
          </p:cNvPr>
          <p:cNvSpPr txBox="1"/>
          <p:nvPr/>
        </p:nvSpPr>
        <p:spPr>
          <a:xfrm flipH="1">
            <a:off x="2054394" y="4298069"/>
            <a:ext cx="3375561" cy="572700"/>
          </a:xfrm>
          <a:prstGeom prst="roundRect">
            <a:avLst/>
          </a:prstGeom>
          <a:solidFill>
            <a:schemeClr val="accent6"/>
          </a:solid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lang="en-SG" sz="2000" dirty="0">
              <a:solidFill>
                <a:schemeClr val="accent1"/>
              </a:solidFill>
              <a:latin typeface="Outfit ExtraBold"/>
              <a:ea typeface="Outfit ExtraBold"/>
              <a:cs typeface="Outfit ExtraBold"/>
              <a:sym typeface="Outfit ExtraBold"/>
            </a:endParaRPr>
          </a:p>
          <a:p>
            <a:pPr marL="0" lvl="0" indent="0" algn="ctr" rtl="0">
              <a:lnSpc>
                <a:spcPct val="115000"/>
              </a:lnSpc>
              <a:spcBef>
                <a:spcPts val="0"/>
              </a:spcBef>
              <a:spcAft>
                <a:spcPts val="0"/>
              </a:spcAft>
              <a:buNone/>
            </a:pPr>
            <a:r>
              <a:rPr lang="en-SG" sz="2000" dirty="0">
                <a:solidFill>
                  <a:schemeClr val="accent1"/>
                </a:solidFill>
                <a:latin typeface="Outfit ExtraBold"/>
                <a:ea typeface="Outfit ExtraBold"/>
                <a:cs typeface="Outfit ExtraBold"/>
                <a:sym typeface="Outfit ExtraBold"/>
              </a:rPr>
              <a:t>Data Normalization</a:t>
            </a:r>
          </a:p>
        </p:txBody>
      </p:sp>
      <p:pic>
        <p:nvPicPr>
          <p:cNvPr id="1026" name="Picture 2">
            <a:extLst>
              <a:ext uri="{FF2B5EF4-FFF2-40B4-BE49-F238E27FC236}">
                <a16:creationId xmlns:a16="http://schemas.microsoft.com/office/drawing/2014/main" id="{651D93D9-955E-25DB-7D1E-E0D2EB6D5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89" y="1393726"/>
            <a:ext cx="4610200" cy="239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843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Train, Validate, Test</a:t>
            </a:r>
            <a:endParaRPr dirty="0"/>
          </a:p>
        </p:txBody>
      </p:sp>
      <p:pic>
        <p:nvPicPr>
          <p:cNvPr id="1026" name="Picture 2">
            <a:extLst>
              <a:ext uri="{FF2B5EF4-FFF2-40B4-BE49-F238E27FC236}">
                <a16:creationId xmlns:a16="http://schemas.microsoft.com/office/drawing/2014/main" id="{651D93D9-955E-25DB-7D1E-E0D2EB6D52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67" b="54499"/>
          <a:stretch/>
        </p:blipFill>
        <p:spPr bwMode="auto">
          <a:xfrm>
            <a:off x="720000" y="1479706"/>
            <a:ext cx="46102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6CBBB2-0B80-626A-6ABE-F7F7C61D82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971" b="42844"/>
          <a:stretch/>
        </p:blipFill>
        <p:spPr bwMode="auto">
          <a:xfrm>
            <a:off x="720000" y="2886922"/>
            <a:ext cx="4610200" cy="26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F003FF0-A2EA-26EC-B4A5-EFBD5EB0FC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53" b="32862"/>
          <a:stretch/>
        </p:blipFill>
        <p:spPr bwMode="auto">
          <a:xfrm>
            <a:off x="720000" y="3710822"/>
            <a:ext cx="4610200" cy="267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F2F6B1-B3F6-9235-24B8-14D5B11CECCD}"/>
              </a:ext>
            </a:extLst>
          </p:cNvPr>
          <p:cNvSpPr txBox="1"/>
          <p:nvPr/>
        </p:nvSpPr>
        <p:spPr>
          <a:xfrm>
            <a:off x="5652911" y="2225202"/>
            <a:ext cx="3242734" cy="1323439"/>
          </a:xfrm>
          <a:prstGeom prst="rect">
            <a:avLst/>
          </a:prstGeom>
          <a:noFill/>
        </p:spPr>
        <p:txBody>
          <a:bodyPr wrap="square">
            <a:spAutoFit/>
          </a:bodyPr>
          <a:lstStyle/>
          <a:p>
            <a:pPr marL="342900" indent="-342900">
              <a:buFont typeface="Arial" panose="020B0604020202020204" pitchFamily="34" charset="0"/>
              <a:buChar char="•"/>
            </a:pPr>
            <a:r>
              <a:rPr lang="en-SG" sz="2000" dirty="0">
                <a:solidFill>
                  <a:schemeClr val="tx1"/>
                </a:solidFill>
                <a:latin typeface="+mn-lt"/>
              </a:rPr>
              <a:t>Split to a </a:t>
            </a:r>
            <a:r>
              <a:rPr lang="en-SG" sz="2000" dirty="0">
                <a:solidFill>
                  <a:srgbClr val="7030A0"/>
                </a:solidFill>
                <a:latin typeface="+mn-lt"/>
              </a:rPr>
              <a:t>60:20:20</a:t>
            </a:r>
            <a:r>
              <a:rPr lang="en-SG" sz="2000" dirty="0">
                <a:solidFill>
                  <a:schemeClr val="tx1"/>
                </a:solidFill>
                <a:latin typeface="+mn-lt"/>
              </a:rPr>
              <a:t> ratio</a:t>
            </a:r>
          </a:p>
          <a:p>
            <a:endParaRPr lang="en-SG" sz="2000" dirty="0">
              <a:solidFill>
                <a:schemeClr val="tx1"/>
              </a:solidFill>
              <a:latin typeface="+mn-lt"/>
            </a:endParaRPr>
          </a:p>
          <a:p>
            <a:pPr marL="342900" indent="-342900">
              <a:buFont typeface="Arial" panose="020B0604020202020204" pitchFamily="34" charset="0"/>
              <a:buChar char="•"/>
            </a:pPr>
            <a:r>
              <a:rPr lang="en-SG" sz="2000" dirty="0">
                <a:solidFill>
                  <a:schemeClr val="tx1"/>
                </a:solidFill>
                <a:latin typeface="+mn-lt"/>
              </a:rPr>
              <a:t>Parsed through </a:t>
            </a:r>
            <a:r>
              <a:rPr lang="en-SG" sz="2000" dirty="0" err="1">
                <a:solidFill>
                  <a:srgbClr val="7030A0"/>
                </a:solidFill>
                <a:latin typeface="+mn-lt"/>
              </a:rPr>
              <a:t>Pytorch</a:t>
            </a:r>
            <a:r>
              <a:rPr lang="en-SG" sz="2000" dirty="0">
                <a:solidFill>
                  <a:srgbClr val="7030A0"/>
                </a:solidFill>
                <a:latin typeface="+mn-lt"/>
              </a:rPr>
              <a:t> Data Loader</a:t>
            </a:r>
          </a:p>
        </p:txBody>
      </p:sp>
    </p:spTree>
    <p:extLst>
      <p:ext uri="{BB962C8B-B14F-4D97-AF65-F5344CB8AC3E}">
        <p14:creationId xmlns:p14="http://schemas.microsoft.com/office/powerpoint/2010/main" val="7554719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pic>
        <p:nvPicPr>
          <p:cNvPr id="2054" name="Picture 6">
            <a:extLst>
              <a:ext uri="{FF2B5EF4-FFF2-40B4-BE49-F238E27FC236}">
                <a16:creationId xmlns:a16="http://schemas.microsoft.com/office/drawing/2014/main" id="{9E08AFB5-C92A-0862-6C4A-C3228BE10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3" y="1355553"/>
            <a:ext cx="4869788" cy="2652480"/>
          </a:xfrm>
          <a:prstGeom prst="rect">
            <a:avLst/>
          </a:prstGeom>
          <a:noFill/>
          <a:extLst>
            <a:ext uri="{909E8E84-426E-40DD-AFC4-6F175D3DCCD1}">
              <a14:hiddenFill xmlns:a14="http://schemas.microsoft.com/office/drawing/2010/main">
                <a:solidFill>
                  <a:srgbClr val="FFFFFF"/>
                </a:solidFill>
              </a14:hiddenFill>
            </a:ext>
          </a:extLst>
        </p:spPr>
      </p:pic>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Wavelet transformation</a:t>
            </a:r>
            <a:endParaRPr dirty="0"/>
          </a:p>
        </p:txBody>
      </p:sp>
      <p:pic>
        <p:nvPicPr>
          <p:cNvPr id="3" name="Picture 2">
            <a:extLst>
              <a:ext uri="{FF2B5EF4-FFF2-40B4-BE49-F238E27FC236}">
                <a16:creationId xmlns:a16="http://schemas.microsoft.com/office/drawing/2014/main" id="{94F679C2-C540-2B37-05D2-2015F4FCF1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68" r="33097" b="77157"/>
          <a:stretch/>
        </p:blipFill>
        <p:spPr bwMode="auto">
          <a:xfrm>
            <a:off x="1930402" y="1394520"/>
            <a:ext cx="3084356" cy="2700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FBE4C0-E780-01F2-DB2E-5D506754F1A3}"/>
              </a:ext>
            </a:extLst>
          </p:cNvPr>
          <p:cNvSpPr txBox="1"/>
          <p:nvPr/>
        </p:nvSpPr>
        <p:spPr>
          <a:xfrm>
            <a:off x="5254420" y="1650741"/>
            <a:ext cx="3618647" cy="1708673"/>
          </a:xfrm>
          <a:prstGeom prst="rect">
            <a:avLst/>
          </a:prstGeom>
          <a:noFill/>
        </p:spPr>
        <p:txBody>
          <a:bodyPr wrap="square" rtlCol="0">
            <a:spAutoFit/>
          </a:bodyPr>
          <a:lstStyle/>
          <a:p>
            <a:pPr>
              <a:lnSpc>
                <a:spcPct val="150000"/>
              </a:lnSpc>
            </a:pPr>
            <a:r>
              <a:rPr lang="en-SG" sz="2400" b="1" dirty="0">
                <a:solidFill>
                  <a:schemeClr val="tx1"/>
                </a:solidFill>
                <a:latin typeface="+mn-lt"/>
              </a:rPr>
              <a:t>Parameters to consider</a:t>
            </a:r>
            <a:endParaRPr lang="en-SG" sz="2400" b="1" i="0" dirty="0">
              <a:solidFill>
                <a:schemeClr val="tx1"/>
              </a:solidFill>
              <a:effectLst/>
              <a:latin typeface="+mn-lt"/>
            </a:endParaRPr>
          </a:p>
          <a:p>
            <a:pPr marL="342900" indent="-342900">
              <a:lnSpc>
                <a:spcPct val="150000"/>
              </a:lnSpc>
              <a:buFont typeface="Arial" panose="020B0604020202020204" pitchFamily="34" charset="0"/>
              <a:buChar char="•"/>
            </a:pPr>
            <a:r>
              <a:rPr lang="en-SG" sz="1600" dirty="0">
                <a:solidFill>
                  <a:schemeClr val="tx1"/>
                </a:solidFill>
                <a:latin typeface="+mn-lt"/>
              </a:rPr>
              <a:t>Window</a:t>
            </a:r>
          </a:p>
          <a:p>
            <a:pPr marL="342900" lvl="1" indent="-342900">
              <a:lnSpc>
                <a:spcPct val="150000"/>
              </a:lnSpc>
              <a:buFont typeface="Arial" panose="020B0604020202020204" pitchFamily="34" charset="0"/>
              <a:buChar char="•"/>
            </a:pPr>
            <a:r>
              <a:rPr lang="en-SG" sz="1600" dirty="0">
                <a:solidFill>
                  <a:schemeClr val="tx1"/>
                </a:solidFill>
                <a:latin typeface="+mn-lt"/>
              </a:rPr>
              <a:t>Level of decomposition</a:t>
            </a:r>
          </a:p>
          <a:p>
            <a:pPr marL="342900" lvl="1" indent="-342900">
              <a:lnSpc>
                <a:spcPct val="150000"/>
              </a:lnSpc>
              <a:buFont typeface="Arial" panose="020B0604020202020204" pitchFamily="34" charset="0"/>
              <a:buChar char="•"/>
            </a:pPr>
            <a:r>
              <a:rPr lang="en-SG" sz="1600" dirty="0">
                <a:solidFill>
                  <a:schemeClr val="tx1"/>
                </a:solidFill>
                <a:latin typeface="+mn-lt"/>
              </a:rPr>
              <a:t>Type of wavelet decomposition</a:t>
            </a:r>
          </a:p>
        </p:txBody>
      </p:sp>
      <p:sp>
        <p:nvSpPr>
          <p:cNvPr id="8" name="TextBox 7">
            <a:extLst>
              <a:ext uri="{FF2B5EF4-FFF2-40B4-BE49-F238E27FC236}">
                <a16:creationId xmlns:a16="http://schemas.microsoft.com/office/drawing/2014/main" id="{26719B9B-8DC7-5FCD-E63B-E3DE3D2C382E}"/>
              </a:ext>
            </a:extLst>
          </p:cNvPr>
          <p:cNvSpPr txBox="1"/>
          <p:nvPr/>
        </p:nvSpPr>
        <p:spPr>
          <a:xfrm>
            <a:off x="5667023" y="3359414"/>
            <a:ext cx="2756977" cy="785343"/>
          </a:xfrm>
          <a:prstGeom prst="rect">
            <a:avLst/>
          </a:prstGeom>
          <a:noFill/>
        </p:spPr>
        <p:txBody>
          <a:bodyPr wrap="square" rtlCol="0">
            <a:spAutoFit/>
          </a:bodyPr>
          <a:lstStyle/>
          <a:p>
            <a:pPr marL="342900" lvl="8" indent="-342900">
              <a:lnSpc>
                <a:spcPct val="150000"/>
              </a:lnSpc>
              <a:buFont typeface="Arial" panose="020B0604020202020204" pitchFamily="34" charset="0"/>
              <a:buChar char="•"/>
            </a:pPr>
            <a:r>
              <a:rPr lang="en-SG" sz="1600" dirty="0">
                <a:solidFill>
                  <a:srgbClr val="7030A0"/>
                </a:solidFill>
                <a:latin typeface="+mn-lt"/>
              </a:rPr>
              <a:t>Daubechies ("</a:t>
            </a:r>
            <a:r>
              <a:rPr lang="en-SG" sz="1600" dirty="0" err="1">
                <a:solidFill>
                  <a:srgbClr val="7030A0"/>
                </a:solidFill>
                <a:latin typeface="+mn-lt"/>
              </a:rPr>
              <a:t>db</a:t>
            </a:r>
            <a:r>
              <a:rPr lang="en-SG" sz="1600" dirty="0">
                <a:solidFill>
                  <a:srgbClr val="7030A0"/>
                </a:solidFill>
                <a:latin typeface="+mn-lt"/>
              </a:rPr>
              <a:t>")</a:t>
            </a:r>
          </a:p>
          <a:p>
            <a:pPr marL="342900" lvl="8" indent="-342900">
              <a:lnSpc>
                <a:spcPct val="150000"/>
              </a:lnSpc>
              <a:buFont typeface="Arial" panose="020B0604020202020204" pitchFamily="34" charset="0"/>
              <a:buChar char="•"/>
            </a:pPr>
            <a:r>
              <a:rPr lang="en-SG" sz="1600" dirty="0" err="1">
                <a:solidFill>
                  <a:srgbClr val="7030A0"/>
                </a:solidFill>
                <a:latin typeface="+mn-lt"/>
              </a:rPr>
              <a:t>Haar</a:t>
            </a:r>
            <a:r>
              <a:rPr lang="en-SG" sz="1600" dirty="0">
                <a:solidFill>
                  <a:srgbClr val="7030A0"/>
                </a:solidFill>
                <a:latin typeface="+mn-lt"/>
              </a:rPr>
              <a:t> ("</a:t>
            </a:r>
            <a:r>
              <a:rPr lang="en-SG" sz="1600" dirty="0" err="1">
                <a:solidFill>
                  <a:srgbClr val="7030A0"/>
                </a:solidFill>
                <a:latin typeface="+mn-lt"/>
              </a:rPr>
              <a:t>haar</a:t>
            </a:r>
            <a:r>
              <a:rPr lang="en-SG" sz="1600" dirty="0">
                <a:solidFill>
                  <a:srgbClr val="7030A0"/>
                </a:solidFill>
                <a:latin typeface="+mn-lt"/>
              </a:rPr>
              <a:t>")</a:t>
            </a:r>
          </a:p>
        </p:txBody>
      </p:sp>
    </p:spTree>
    <p:extLst>
      <p:ext uri="{BB962C8B-B14F-4D97-AF65-F5344CB8AC3E}">
        <p14:creationId xmlns:p14="http://schemas.microsoft.com/office/powerpoint/2010/main" val="2780478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54"/>
                                        </p:tgtEl>
                                        <p:attrNameLst>
                                          <p:attrName>style.visibility</p:attrName>
                                        </p:attrNameLst>
                                      </p:cBhvr>
                                      <p:to>
                                        <p:strVal val="visible"/>
                                      </p:to>
                                    </p:set>
                                    <p:animEffect transition="in" filter="fade">
                                      <p:cBhvr>
                                        <p:cTn id="11"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 Architecture</a:t>
            </a:r>
            <a:endParaRPr dirty="0"/>
          </a:p>
        </p:txBody>
      </p:sp>
      <p:grpSp>
        <p:nvGrpSpPr>
          <p:cNvPr id="2" name="Group 1">
            <a:extLst>
              <a:ext uri="{FF2B5EF4-FFF2-40B4-BE49-F238E27FC236}">
                <a16:creationId xmlns:a16="http://schemas.microsoft.com/office/drawing/2014/main" id="{8A6A7CB4-62C9-D313-06B4-B535B6813451}"/>
              </a:ext>
            </a:extLst>
          </p:cNvPr>
          <p:cNvGrpSpPr/>
          <p:nvPr/>
        </p:nvGrpSpPr>
        <p:grpSpPr>
          <a:xfrm>
            <a:off x="1478844" y="1129887"/>
            <a:ext cx="6186312" cy="3735624"/>
            <a:chOff x="152400" y="152400"/>
            <a:chExt cx="7315202" cy="4983984"/>
          </a:xfrm>
        </p:grpSpPr>
        <p:pic>
          <p:nvPicPr>
            <p:cNvPr id="3" name="Shape 5">
              <a:extLst>
                <a:ext uri="{FF2B5EF4-FFF2-40B4-BE49-F238E27FC236}">
                  <a16:creationId xmlns:a16="http://schemas.microsoft.com/office/drawing/2014/main" id="{8CF36A53-8908-04DD-4C10-9258C69006E6}"/>
                </a:ext>
              </a:extLst>
            </p:cNvPr>
            <p:cNvPicPr preferRelativeResize="0"/>
            <p:nvPr/>
          </p:nvPicPr>
          <p:blipFill>
            <a:blip r:embed="rId3">
              <a:alphaModFix/>
            </a:blip>
            <a:stretch>
              <a:fillRect/>
            </a:stretch>
          </p:blipFill>
          <p:spPr>
            <a:xfrm>
              <a:off x="152400" y="152400"/>
              <a:ext cx="7315202" cy="4983984"/>
            </a:xfrm>
            <a:prstGeom prst="rect">
              <a:avLst/>
            </a:prstGeom>
            <a:noFill/>
            <a:ln>
              <a:noFill/>
            </a:ln>
          </p:spPr>
        </p:pic>
      </p:grpSp>
    </p:spTree>
    <p:extLst>
      <p:ext uri="{BB962C8B-B14F-4D97-AF65-F5344CB8AC3E}">
        <p14:creationId xmlns:p14="http://schemas.microsoft.com/office/powerpoint/2010/main" val="918565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8" name="Google Shape;29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 parameters</a:t>
            </a:r>
            <a:endParaRPr dirty="0"/>
          </a:p>
        </p:txBody>
      </p:sp>
      <p:sp>
        <p:nvSpPr>
          <p:cNvPr id="4" name="TextBox 3">
            <a:extLst>
              <a:ext uri="{FF2B5EF4-FFF2-40B4-BE49-F238E27FC236}">
                <a16:creationId xmlns:a16="http://schemas.microsoft.com/office/drawing/2014/main" id="{5C5A8AA3-E234-1EF9-85EC-4B1B5C89DDFC}"/>
              </a:ext>
            </a:extLst>
          </p:cNvPr>
          <p:cNvSpPr txBox="1"/>
          <p:nvPr/>
        </p:nvSpPr>
        <p:spPr>
          <a:xfrm>
            <a:off x="844177" y="1192891"/>
            <a:ext cx="3381022" cy="400110"/>
          </a:xfrm>
          <a:prstGeom prst="rect">
            <a:avLst/>
          </a:prstGeom>
          <a:noFill/>
        </p:spPr>
        <p:txBody>
          <a:bodyPr wrap="square" rtlCol="0">
            <a:spAutoFit/>
          </a:bodyPr>
          <a:lstStyle/>
          <a:p>
            <a:pPr algn="ctr"/>
            <a:r>
              <a:rPr lang="en-SG" sz="2000" b="1" i="0" dirty="0">
                <a:solidFill>
                  <a:schemeClr val="accent1">
                    <a:lumMod val="75000"/>
                  </a:schemeClr>
                </a:solidFill>
                <a:effectLst/>
                <a:latin typeface="+mn-lt"/>
              </a:rPr>
              <a:t>Wavelet transformation</a:t>
            </a:r>
            <a:endParaRPr lang="en-SG" dirty="0">
              <a:solidFill>
                <a:schemeClr val="accent1">
                  <a:lumMod val="75000"/>
                </a:schemeClr>
              </a:solidFill>
              <a:latin typeface="+mn-lt"/>
            </a:endParaRPr>
          </a:p>
        </p:txBody>
      </p:sp>
      <p:sp>
        <p:nvSpPr>
          <p:cNvPr id="5" name="TextBox 4">
            <a:extLst>
              <a:ext uri="{FF2B5EF4-FFF2-40B4-BE49-F238E27FC236}">
                <a16:creationId xmlns:a16="http://schemas.microsoft.com/office/drawing/2014/main" id="{EDAF1953-C3D9-9275-370D-EC223116D502}"/>
              </a:ext>
            </a:extLst>
          </p:cNvPr>
          <p:cNvSpPr txBox="1"/>
          <p:nvPr/>
        </p:nvSpPr>
        <p:spPr>
          <a:xfrm>
            <a:off x="4707467" y="1192891"/>
            <a:ext cx="3381022" cy="400110"/>
          </a:xfrm>
          <a:prstGeom prst="rect">
            <a:avLst/>
          </a:prstGeom>
          <a:noFill/>
        </p:spPr>
        <p:txBody>
          <a:bodyPr wrap="square" rtlCol="0">
            <a:spAutoFit/>
          </a:bodyPr>
          <a:lstStyle/>
          <a:p>
            <a:pPr algn="ctr"/>
            <a:r>
              <a:rPr lang="en-SG" sz="2000" b="1" i="0" dirty="0">
                <a:solidFill>
                  <a:schemeClr val="accent1">
                    <a:lumMod val="75000"/>
                  </a:schemeClr>
                </a:solidFill>
                <a:effectLst/>
                <a:latin typeface="+mn-lt"/>
              </a:rPr>
              <a:t>Transformer</a:t>
            </a:r>
            <a:endParaRPr lang="en-SG" dirty="0">
              <a:solidFill>
                <a:schemeClr val="accent1">
                  <a:lumMod val="75000"/>
                </a:schemeClr>
              </a:solidFill>
              <a:latin typeface="+mn-lt"/>
            </a:endParaRPr>
          </a:p>
        </p:txBody>
      </p:sp>
      <p:graphicFrame>
        <p:nvGraphicFramePr>
          <p:cNvPr id="6" name="Table 5">
            <a:extLst>
              <a:ext uri="{FF2B5EF4-FFF2-40B4-BE49-F238E27FC236}">
                <a16:creationId xmlns:a16="http://schemas.microsoft.com/office/drawing/2014/main" id="{AC7EB4AD-9934-477E-E8E5-02C6F4E7C06F}"/>
              </a:ext>
            </a:extLst>
          </p:cNvPr>
          <p:cNvGraphicFramePr>
            <a:graphicFrameLocks noGrp="1"/>
          </p:cNvGraphicFramePr>
          <p:nvPr>
            <p:extLst>
              <p:ext uri="{D42A27DB-BD31-4B8C-83A1-F6EECF244321}">
                <p14:modId xmlns:p14="http://schemas.microsoft.com/office/powerpoint/2010/main" val="966317230"/>
              </p:ext>
            </p:extLst>
          </p:nvPr>
        </p:nvGraphicFramePr>
        <p:xfrm>
          <a:off x="934655" y="1858481"/>
          <a:ext cx="3200067" cy="2091832"/>
        </p:xfrm>
        <a:graphic>
          <a:graphicData uri="http://schemas.openxmlformats.org/drawingml/2006/table">
            <a:tbl>
              <a:tblPr firstRow="1" bandRow="1">
                <a:tableStyleId>{D0D731BF-6475-4C96-960C-7FFF9C7C893E}</a:tableStyleId>
              </a:tblPr>
              <a:tblGrid>
                <a:gridCol w="1526489">
                  <a:extLst>
                    <a:ext uri="{9D8B030D-6E8A-4147-A177-3AD203B41FA5}">
                      <a16:colId xmlns:a16="http://schemas.microsoft.com/office/drawing/2014/main" val="2247019768"/>
                    </a:ext>
                  </a:extLst>
                </a:gridCol>
                <a:gridCol w="1673578">
                  <a:extLst>
                    <a:ext uri="{9D8B030D-6E8A-4147-A177-3AD203B41FA5}">
                      <a16:colId xmlns:a16="http://schemas.microsoft.com/office/drawing/2014/main" val="4265811532"/>
                    </a:ext>
                  </a:extLst>
                </a:gridCol>
              </a:tblGrid>
              <a:tr h="463218">
                <a:tc>
                  <a:txBody>
                    <a:bodyPr/>
                    <a:lstStyle/>
                    <a:p>
                      <a:pPr algn="ctr"/>
                      <a:r>
                        <a:rPr lang="en-SG" dirty="0"/>
                        <a:t>Parameters</a:t>
                      </a:r>
                    </a:p>
                  </a:txBody>
                  <a:tcPr anchor="ctr">
                    <a:solidFill>
                      <a:schemeClr val="tx1">
                        <a:lumMod val="25000"/>
                        <a:lumOff val="75000"/>
                      </a:schemeClr>
                    </a:solidFill>
                  </a:tcPr>
                </a:tc>
                <a:tc>
                  <a:txBody>
                    <a:bodyPr/>
                    <a:lstStyle/>
                    <a:p>
                      <a:pPr algn="ctr"/>
                      <a:r>
                        <a:rPr lang="en-SG" dirty="0"/>
                        <a:t>Value</a:t>
                      </a:r>
                    </a:p>
                  </a:txBody>
                  <a:tcPr anchor="ctr">
                    <a:solidFill>
                      <a:schemeClr val="tx1">
                        <a:lumMod val="25000"/>
                        <a:lumOff val="75000"/>
                      </a:schemeClr>
                    </a:solidFill>
                  </a:tcPr>
                </a:tc>
                <a:extLst>
                  <a:ext uri="{0D108BD9-81ED-4DB2-BD59-A6C34878D82A}">
                    <a16:rowId xmlns:a16="http://schemas.microsoft.com/office/drawing/2014/main" val="3690126281"/>
                  </a:ext>
                </a:extLst>
              </a:tr>
              <a:tr h="463218">
                <a:tc>
                  <a:txBody>
                    <a:bodyPr/>
                    <a:lstStyle/>
                    <a:p>
                      <a:pPr algn="ctr"/>
                      <a:r>
                        <a:rPr lang="en-SG" dirty="0"/>
                        <a:t>Window</a:t>
                      </a:r>
                    </a:p>
                  </a:txBody>
                  <a:tcPr anchor="ctr"/>
                </a:tc>
                <a:tc>
                  <a:txBody>
                    <a:bodyPr/>
                    <a:lstStyle/>
                    <a:p>
                      <a:pPr algn="ctr"/>
                      <a:r>
                        <a:rPr lang="en-SG" dirty="0"/>
                        <a:t>Lookback period</a:t>
                      </a:r>
                    </a:p>
                    <a:p>
                      <a:pPr algn="ctr"/>
                      <a:r>
                        <a:rPr lang="en-SG" dirty="0"/>
                        <a:t>(x weeks)</a:t>
                      </a:r>
                    </a:p>
                  </a:txBody>
                  <a:tcPr anchor="ctr"/>
                </a:tc>
                <a:extLst>
                  <a:ext uri="{0D108BD9-81ED-4DB2-BD59-A6C34878D82A}">
                    <a16:rowId xmlns:a16="http://schemas.microsoft.com/office/drawing/2014/main" val="2551141054"/>
                  </a:ext>
                </a:extLst>
              </a:tr>
              <a:tr h="463218">
                <a:tc>
                  <a:txBody>
                    <a:bodyPr/>
                    <a:lstStyle/>
                    <a:p>
                      <a:pPr algn="ctr"/>
                      <a:r>
                        <a:rPr lang="en-SG" dirty="0"/>
                        <a:t>Level</a:t>
                      </a:r>
                    </a:p>
                  </a:txBody>
                  <a:tcPr anchor="ctr"/>
                </a:tc>
                <a:tc>
                  <a:txBody>
                    <a:bodyPr/>
                    <a:lstStyle/>
                    <a:p>
                      <a:pPr algn="ctr"/>
                      <a:r>
                        <a:rPr lang="en-SG" dirty="0"/>
                        <a:t>3</a:t>
                      </a:r>
                    </a:p>
                  </a:txBody>
                  <a:tcPr anchor="ctr"/>
                </a:tc>
                <a:extLst>
                  <a:ext uri="{0D108BD9-81ED-4DB2-BD59-A6C34878D82A}">
                    <a16:rowId xmlns:a16="http://schemas.microsoft.com/office/drawing/2014/main" val="3268914074"/>
                  </a:ext>
                </a:extLst>
              </a:tr>
              <a:tr h="647236">
                <a:tc>
                  <a:txBody>
                    <a:bodyPr/>
                    <a:lstStyle/>
                    <a:p>
                      <a:pPr algn="ctr"/>
                      <a:r>
                        <a:rPr lang="en-SG" dirty="0"/>
                        <a:t>Type of wavelet decomposition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400" b="0" i="0" u="none" strike="noStrike" cap="none" dirty="0">
                          <a:solidFill>
                            <a:schemeClr val="tx1"/>
                          </a:solidFill>
                          <a:latin typeface="Arial"/>
                          <a:ea typeface="Arial"/>
                          <a:cs typeface="Arial"/>
                          <a:sym typeface="Arial"/>
                        </a:rPr>
                        <a:t>Daubechies 2 ("db2")</a:t>
                      </a:r>
                    </a:p>
                  </a:txBody>
                  <a:tcPr anchor="ctr"/>
                </a:tc>
                <a:extLst>
                  <a:ext uri="{0D108BD9-81ED-4DB2-BD59-A6C34878D82A}">
                    <a16:rowId xmlns:a16="http://schemas.microsoft.com/office/drawing/2014/main" val="317843278"/>
                  </a:ext>
                </a:extLst>
              </a:tr>
            </a:tbl>
          </a:graphicData>
        </a:graphic>
      </p:graphicFrame>
      <p:graphicFrame>
        <p:nvGraphicFramePr>
          <p:cNvPr id="7" name="Table 6">
            <a:extLst>
              <a:ext uri="{FF2B5EF4-FFF2-40B4-BE49-F238E27FC236}">
                <a16:creationId xmlns:a16="http://schemas.microsoft.com/office/drawing/2014/main" id="{54DA063B-1945-6A70-4DA1-949071D09CEC}"/>
              </a:ext>
            </a:extLst>
          </p:cNvPr>
          <p:cNvGraphicFramePr>
            <a:graphicFrameLocks noGrp="1"/>
          </p:cNvGraphicFramePr>
          <p:nvPr>
            <p:extLst>
              <p:ext uri="{D42A27DB-BD31-4B8C-83A1-F6EECF244321}">
                <p14:modId xmlns:p14="http://schemas.microsoft.com/office/powerpoint/2010/main" val="1319881098"/>
              </p:ext>
            </p:extLst>
          </p:nvPr>
        </p:nvGraphicFramePr>
        <p:xfrm>
          <a:off x="4707467" y="1858481"/>
          <a:ext cx="3381022" cy="2491508"/>
        </p:xfrm>
        <a:graphic>
          <a:graphicData uri="http://schemas.openxmlformats.org/drawingml/2006/table">
            <a:tbl>
              <a:tblPr firstRow="1" bandRow="1">
                <a:tableStyleId>{D0D731BF-6475-4C96-960C-7FFF9C7C893E}</a:tableStyleId>
              </a:tblPr>
              <a:tblGrid>
                <a:gridCol w="1612808">
                  <a:extLst>
                    <a:ext uri="{9D8B030D-6E8A-4147-A177-3AD203B41FA5}">
                      <a16:colId xmlns:a16="http://schemas.microsoft.com/office/drawing/2014/main" val="2247019768"/>
                    </a:ext>
                  </a:extLst>
                </a:gridCol>
                <a:gridCol w="1768214">
                  <a:extLst>
                    <a:ext uri="{9D8B030D-6E8A-4147-A177-3AD203B41FA5}">
                      <a16:colId xmlns:a16="http://schemas.microsoft.com/office/drawing/2014/main" val="4265811532"/>
                    </a:ext>
                  </a:extLst>
                </a:gridCol>
              </a:tblGrid>
              <a:tr h="463218">
                <a:tc>
                  <a:txBody>
                    <a:bodyPr/>
                    <a:lstStyle/>
                    <a:p>
                      <a:pPr algn="ctr"/>
                      <a:r>
                        <a:rPr lang="en-SG" dirty="0"/>
                        <a:t>Parameters</a:t>
                      </a:r>
                    </a:p>
                  </a:txBody>
                  <a:tcPr anchor="ctr">
                    <a:solidFill>
                      <a:schemeClr val="tx1">
                        <a:lumMod val="25000"/>
                        <a:lumOff val="75000"/>
                      </a:schemeClr>
                    </a:solidFill>
                  </a:tcPr>
                </a:tc>
                <a:tc>
                  <a:txBody>
                    <a:bodyPr/>
                    <a:lstStyle/>
                    <a:p>
                      <a:pPr algn="ctr"/>
                      <a:r>
                        <a:rPr lang="en-SG" dirty="0"/>
                        <a:t>Value</a:t>
                      </a:r>
                    </a:p>
                  </a:txBody>
                  <a:tcPr anchor="ctr">
                    <a:solidFill>
                      <a:schemeClr val="tx1">
                        <a:lumMod val="25000"/>
                        <a:lumOff val="75000"/>
                      </a:schemeClr>
                    </a:solidFill>
                  </a:tcPr>
                </a:tc>
                <a:extLst>
                  <a:ext uri="{0D108BD9-81ED-4DB2-BD59-A6C34878D82A}">
                    <a16:rowId xmlns:a16="http://schemas.microsoft.com/office/drawing/2014/main" val="3690126281"/>
                  </a:ext>
                </a:extLst>
              </a:tr>
              <a:tr h="463218">
                <a:tc>
                  <a:txBody>
                    <a:bodyPr/>
                    <a:lstStyle/>
                    <a:p>
                      <a:pPr algn="ctr"/>
                      <a:r>
                        <a:rPr lang="en-SG" dirty="0"/>
                        <a:t>Encoder Layers</a:t>
                      </a:r>
                    </a:p>
                  </a:txBody>
                  <a:tcPr anchor="ctr"/>
                </a:tc>
                <a:tc>
                  <a:txBody>
                    <a:bodyPr/>
                    <a:lstStyle/>
                    <a:p>
                      <a:pPr algn="ctr"/>
                      <a:r>
                        <a:rPr lang="en-SG" dirty="0"/>
                        <a:t>3</a:t>
                      </a:r>
                    </a:p>
                  </a:txBody>
                  <a:tcPr anchor="ctr"/>
                </a:tc>
                <a:extLst>
                  <a:ext uri="{0D108BD9-81ED-4DB2-BD59-A6C34878D82A}">
                    <a16:rowId xmlns:a16="http://schemas.microsoft.com/office/drawing/2014/main" val="2551141054"/>
                  </a:ext>
                </a:extLst>
              </a:tr>
              <a:tr h="463218">
                <a:tc>
                  <a:txBody>
                    <a:bodyPr/>
                    <a:lstStyle/>
                    <a:p>
                      <a:pPr algn="ctr"/>
                      <a:r>
                        <a:rPr lang="en-SG" dirty="0"/>
                        <a:t>Decoder Layers</a:t>
                      </a:r>
                    </a:p>
                  </a:txBody>
                  <a:tcPr anchor="ctr"/>
                </a:tc>
                <a:tc>
                  <a:txBody>
                    <a:bodyPr/>
                    <a:lstStyle/>
                    <a:p>
                      <a:pPr algn="ctr"/>
                      <a:r>
                        <a:rPr lang="en-SG" dirty="0"/>
                        <a:t>2</a:t>
                      </a:r>
                    </a:p>
                  </a:txBody>
                  <a:tcPr anchor="ctr"/>
                </a:tc>
                <a:extLst>
                  <a:ext uri="{0D108BD9-81ED-4DB2-BD59-A6C34878D82A}">
                    <a16:rowId xmlns:a16="http://schemas.microsoft.com/office/drawing/2014/main" val="3268914074"/>
                  </a:ext>
                </a:extLst>
              </a:tr>
              <a:tr h="454618">
                <a:tc>
                  <a:txBody>
                    <a:bodyPr/>
                    <a:lstStyle/>
                    <a:p>
                      <a:pPr algn="ctr"/>
                      <a:r>
                        <a:rPr lang="en-SG" dirty="0">
                          <a:solidFill>
                            <a:schemeClr val="tx1"/>
                          </a:solidFill>
                        </a:rPr>
                        <a:t>Number of heads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400" b="0" i="0" u="none" strike="noStrike" cap="none" dirty="0">
                          <a:solidFill>
                            <a:schemeClr val="tx1"/>
                          </a:solidFill>
                          <a:latin typeface="Arial"/>
                          <a:ea typeface="Arial"/>
                          <a:cs typeface="Arial"/>
                          <a:sym typeface="Arial"/>
                        </a:rPr>
                        <a:t>12</a:t>
                      </a:r>
                    </a:p>
                  </a:txBody>
                  <a:tcPr anchor="ctr"/>
                </a:tc>
                <a:extLst>
                  <a:ext uri="{0D108BD9-81ED-4DB2-BD59-A6C34878D82A}">
                    <a16:rowId xmlns:a16="http://schemas.microsoft.com/office/drawing/2014/main" val="317843278"/>
                  </a:ext>
                </a:extLst>
              </a:tr>
              <a:tr h="647236">
                <a:tc>
                  <a:txBody>
                    <a:bodyPr/>
                    <a:lstStyle/>
                    <a:p>
                      <a:pPr algn="ctr"/>
                      <a:r>
                        <a:rPr lang="en-SG" dirty="0">
                          <a:solidFill>
                            <a:schemeClr val="tx1"/>
                          </a:solidFill>
                        </a:rPr>
                        <a:t>Embedding Dimension size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400" b="0" i="0" u="none" strike="noStrike" cap="none" dirty="0">
                          <a:solidFill>
                            <a:schemeClr val="tx1"/>
                          </a:solidFill>
                          <a:latin typeface="Arial"/>
                          <a:ea typeface="Arial"/>
                          <a:cs typeface="Arial"/>
                          <a:sym typeface="Arial"/>
                        </a:rPr>
                        <a:t>256</a:t>
                      </a:r>
                    </a:p>
                  </a:txBody>
                  <a:tcPr anchor="ctr"/>
                </a:tc>
                <a:extLst>
                  <a:ext uri="{0D108BD9-81ED-4DB2-BD59-A6C34878D82A}">
                    <a16:rowId xmlns:a16="http://schemas.microsoft.com/office/drawing/2014/main" val="1832014222"/>
                  </a:ext>
                </a:extLst>
              </a:tr>
            </a:tbl>
          </a:graphicData>
        </a:graphic>
      </p:graphicFrame>
    </p:spTree>
    <p:extLst>
      <p:ext uri="{BB962C8B-B14F-4D97-AF65-F5344CB8AC3E}">
        <p14:creationId xmlns:p14="http://schemas.microsoft.com/office/powerpoint/2010/main" val="215906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068928"/>
            <a:ext cx="77175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2693" name="Google Shape;2693;p31"/>
          <p:cNvSpPr txBox="1">
            <a:spLocks noGrp="1"/>
          </p:cNvSpPr>
          <p:nvPr>
            <p:ph type="subTitle" idx="1"/>
          </p:nvPr>
        </p:nvSpPr>
        <p:spPr>
          <a:xfrm>
            <a:off x="713225" y="3630750"/>
            <a:ext cx="4208731"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performance and Interesting Insights</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6626" name="Picture 2" descr="SEO report ">
            <a:extLst>
              <a:ext uri="{FF2B5EF4-FFF2-40B4-BE49-F238E27FC236}">
                <a16:creationId xmlns:a16="http://schemas.microsoft.com/office/drawing/2014/main" id="{54629F92-5F39-12A1-7EF3-D73DFA653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588" y="1474739"/>
            <a:ext cx="2194022" cy="219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9160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Statistical Methods</a:t>
            </a:r>
            <a:endParaRPr dirty="0"/>
          </a:p>
        </p:txBody>
      </p:sp>
      <p:grpSp>
        <p:nvGrpSpPr>
          <p:cNvPr id="2" name="Group 1">
            <a:extLst>
              <a:ext uri="{FF2B5EF4-FFF2-40B4-BE49-F238E27FC236}">
                <a16:creationId xmlns:a16="http://schemas.microsoft.com/office/drawing/2014/main" id="{A5D9A518-2703-024F-AACB-BC752E47E449}"/>
              </a:ext>
            </a:extLst>
          </p:cNvPr>
          <p:cNvGrpSpPr/>
          <p:nvPr/>
        </p:nvGrpSpPr>
        <p:grpSpPr>
          <a:xfrm>
            <a:off x="1840089" y="1017725"/>
            <a:ext cx="5463822" cy="3601594"/>
            <a:chOff x="152400" y="100683"/>
            <a:chExt cx="7315202" cy="4811292"/>
          </a:xfrm>
        </p:grpSpPr>
        <p:pic>
          <p:nvPicPr>
            <p:cNvPr id="3" name="Shape 18">
              <a:extLst>
                <a:ext uri="{FF2B5EF4-FFF2-40B4-BE49-F238E27FC236}">
                  <a16:creationId xmlns:a16="http://schemas.microsoft.com/office/drawing/2014/main" id="{A40CB417-2D60-A8EB-B27F-0F6437F578C5}"/>
                </a:ext>
              </a:extLst>
            </p:cNvPr>
            <p:cNvPicPr preferRelativeResize="0"/>
            <p:nvPr/>
          </p:nvPicPr>
          <p:blipFill>
            <a:blip r:embed="rId3">
              <a:alphaModFix/>
            </a:blip>
            <a:stretch>
              <a:fillRect/>
            </a:stretch>
          </p:blipFill>
          <p:spPr>
            <a:xfrm>
              <a:off x="152400" y="568574"/>
              <a:ext cx="7315202" cy="4343401"/>
            </a:xfrm>
            <a:prstGeom prst="rect">
              <a:avLst/>
            </a:prstGeom>
            <a:noFill/>
            <a:ln>
              <a:noFill/>
            </a:ln>
          </p:spPr>
        </p:pic>
        <p:sp>
          <p:nvSpPr>
            <p:cNvPr id="4" name="Text Box 956391403">
              <a:extLst>
                <a:ext uri="{FF2B5EF4-FFF2-40B4-BE49-F238E27FC236}">
                  <a16:creationId xmlns:a16="http://schemas.microsoft.com/office/drawing/2014/main" id="{3CB21409-6ECF-9202-2829-3BA2C7D3CC36}"/>
                </a:ext>
              </a:extLst>
            </p:cNvPr>
            <p:cNvSpPr txBox="1"/>
            <p:nvPr/>
          </p:nvSpPr>
          <p:spPr>
            <a:xfrm>
              <a:off x="1207617" y="100683"/>
              <a:ext cx="5178334" cy="467871"/>
            </a:xfrm>
            <a:prstGeom prst="rect">
              <a:avLst/>
            </a:prstGeom>
            <a:noFill/>
            <a:ln>
              <a:noFill/>
            </a:ln>
          </p:spPr>
          <p:txBody>
            <a:bodyPr spcFirstLastPara="1" wrap="square" lIns="91425" tIns="91425" rIns="91425" bIns="91425" anchor="t" anchorCtr="0">
              <a:noAutofit/>
            </a:bodyPr>
            <a:lstStyle/>
            <a:p>
              <a:pPr algn="ctr">
                <a:lnSpc>
                  <a:spcPct val="115000"/>
                </a:lnSpc>
              </a:pPr>
              <a:r>
                <a:rPr lang="en-SG" sz="1600" dirty="0">
                  <a:solidFill>
                    <a:srgbClr val="000000"/>
                  </a:solidFill>
                  <a:effectLst/>
                  <a:latin typeface="Arial" panose="020B0604020202020204" pitchFamily="34" charset="0"/>
                  <a:ea typeface="Arial" panose="020B0604020202020204" pitchFamily="34" charset="0"/>
                </a:rPr>
                <a:t>London lookback 5 weeks forecast 48</a:t>
              </a:r>
              <a:endParaRPr lang="en-SG" sz="11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7697545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Transformer</a:t>
            </a:r>
            <a:endParaRPr dirty="0"/>
          </a:p>
        </p:txBody>
      </p:sp>
      <p:grpSp>
        <p:nvGrpSpPr>
          <p:cNvPr id="5" name="Group 4">
            <a:extLst>
              <a:ext uri="{FF2B5EF4-FFF2-40B4-BE49-F238E27FC236}">
                <a16:creationId xmlns:a16="http://schemas.microsoft.com/office/drawing/2014/main" id="{7A52095A-6B47-C2FC-6E27-D857358EF6C2}"/>
              </a:ext>
            </a:extLst>
          </p:cNvPr>
          <p:cNvGrpSpPr/>
          <p:nvPr/>
        </p:nvGrpSpPr>
        <p:grpSpPr>
          <a:xfrm>
            <a:off x="1851377" y="1017725"/>
            <a:ext cx="5441246" cy="3499430"/>
            <a:chOff x="152400" y="105138"/>
            <a:chExt cx="7315201" cy="4748316"/>
          </a:xfrm>
        </p:grpSpPr>
        <p:pic>
          <p:nvPicPr>
            <p:cNvPr id="6" name="Shape 3">
              <a:extLst>
                <a:ext uri="{FF2B5EF4-FFF2-40B4-BE49-F238E27FC236}">
                  <a16:creationId xmlns:a16="http://schemas.microsoft.com/office/drawing/2014/main" id="{CBE0F554-0A06-BDD2-4DBB-70591BB4D9F5}"/>
                </a:ext>
              </a:extLst>
            </p:cNvPr>
            <p:cNvPicPr preferRelativeResize="0"/>
            <p:nvPr/>
          </p:nvPicPr>
          <p:blipFill rotWithShape="1">
            <a:blip r:embed="rId3">
              <a:alphaModFix/>
            </a:blip>
            <a:srcRect t="1536"/>
            <a:stretch/>
          </p:blipFill>
          <p:spPr>
            <a:xfrm>
              <a:off x="152400" y="659430"/>
              <a:ext cx="7315201" cy="4194024"/>
            </a:xfrm>
            <a:prstGeom prst="rect">
              <a:avLst/>
            </a:prstGeom>
            <a:noFill/>
            <a:ln>
              <a:noFill/>
            </a:ln>
          </p:spPr>
        </p:pic>
        <p:sp>
          <p:nvSpPr>
            <p:cNvPr id="7" name="Text Box 1064792289">
              <a:extLst>
                <a:ext uri="{FF2B5EF4-FFF2-40B4-BE49-F238E27FC236}">
                  <a16:creationId xmlns:a16="http://schemas.microsoft.com/office/drawing/2014/main" id="{6CC8C78E-4CC4-C545-4C95-ED28B4EF3133}"/>
                </a:ext>
              </a:extLst>
            </p:cNvPr>
            <p:cNvSpPr txBox="1"/>
            <p:nvPr/>
          </p:nvSpPr>
          <p:spPr>
            <a:xfrm>
              <a:off x="1498658" y="105138"/>
              <a:ext cx="4603687" cy="739069"/>
            </a:xfrm>
            <a:prstGeom prst="rect">
              <a:avLst/>
            </a:prstGeom>
            <a:noFill/>
            <a:ln>
              <a:noFill/>
            </a:ln>
          </p:spPr>
          <p:txBody>
            <a:bodyPr spcFirstLastPara="1" wrap="square" lIns="91425" tIns="91425" rIns="91425" bIns="91425" anchor="t" anchorCtr="0">
              <a:noAutofit/>
            </a:bodyPr>
            <a:lstStyle/>
            <a:p>
              <a:pPr algn="ctr">
                <a:lnSpc>
                  <a:spcPct val="115000"/>
                </a:lnSpc>
              </a:pPr>
              <a:r>
                <a:rPr lang="en-SG" sz="1600">
                  <a:solidFill>
                    <a:srgbClr val="000000"/>
                  </a:solidFill>
                  <a:effectLst/>
                  <a:latin typeface="Arial" panose="020B0604020202020204" pitchFamily="34" charset="0"/>
                  <a:ea typeface="Arial" panose="020B0604020202020204" pitchFamily="34" charset="0"/>
                </a:rPr>
                <a:t>London lookback 5 weeks forecast 48</a:t>
              </a:r>
              <a:endParaRPr lang="en-SG" sz="1100">
                <a:effectLst/>
                <a:latin typeface="Arial" panose="020B0604020202020204" pitchFamily="34" charset="0"/>
                <a:ea typeface="Arial" panose="020B0604020202020204" pitchFamily="34" charset="0"/>
              </a:endParaRPr>
            </a:p>
            <a:p>
              <a:pPr algn="ctr">
                <a:lnSpc>
                  <a:spcPct val="115000"/>
                </a:lnSpc>
              </a:pPr>
              <a:r>
                <a:rPr lang="en-SG" sz="1100">
                  <a:effectLst/>
                  <a:latin typeface="Arial" panose="020B0604020202020204" pitchFamily="34" charset="0"/>
                  <a:ea typeface="Arial" panose="020B0604020202020204" pitchFamily="34" charset="0"/>
                </a:rPr>
                <a:t> </a:t>
              </a:r>
            </a:p>
          </p:txBody>
        </p:sp>
      </p:grpSp>
    </p:spTree>
    <p:extLst>
      <p:ext uri="{BB962C8B-B14F-4D97-AF65-F5344CB8AC3E}">
        <p14:creationId xmlns:p14="http://schemas.microsoft.com/office/powerpoint/2010/main" val="38294814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Hybrid Transformer Model</a:t>
            </a:r>
            <a:endParaRPr dirty="0"/>
          </a:p>
        </p:txBody>
      </p:sp>
      <p:grpSp>
        <p:nvGrpSpPr>
          <p:cNvPr id="2" name="Group 1">
            <a:extLst>
              <a:ext uri="{FF2B5EF4-FFF2-40B4-BE49-F238E27FC236}">
                <a16:creationId xmlns:a16="http://schemas.microsoft.com/office/drawing/2014/main" id="{03C01113-F7D0-F0B9-B825-3D58FF4155EF}"/>
              </a:ext>
            </a:extLst>
          </p:cNvPr>
          <p:cNvGrpSpPr/>
          <p:nvPr/>
        </p:nvGrpSpPr>
        <p:grpSpPr>
          <a:xfrm>
            <a:off x="1704622" y="1017725"/>
            <a:ext cx="5734756" cy="3875692"/>
            <a:chOff x="828675" y="284250"/>
            <a:chExt cx="5962650" cy="4601465"/>
          </a:xfrm>
        </p:grpSpPr>
        <p:sp>
          <p:nvSpPr>
            <p:cNvPr id="3" name="Text Box 701970805">
              <a:extLst>
                <a:ext uri="{FF2B5EF4-FFF2-40B4-BE49-F238E27FC236}">
                  <a16:creationId xmlns:a16="http://schemas.microsoft.com/office/drawing/2014/main" id="{79C8E835-BF67-054C-205C-108C85C98C25}"/>
                </a:ext>
              </a:extLst>
            </p:cNvPr>
            <p:cNvSpPr txBox="1"/>
            <p:nvPr/>
          </p:nvSpPr>
          <p:spPr>
            <a:xfrm>
              <a:off x="1767450" y="284250"/>
              <a:ext cx="4084640" cy="418211"/>
            </a:xfrm>
            <a:prstGeom prst="rect">
              <a:avLst/>
            </a:prstGeom>
            <a:noFill/>
            <a:ln>
              <a:noFill/>
            </a:ln>
          </p:spPr>
          <p:txBody>
            <a:bodyPr spcFirstLastPara="1" wrap="square" lIns="91425" tIns="91425" rIns="91425" bIns="91425" anchor="t" anchorCtr="0">
              <a:spAutoFit/>
            </a:bodyPr>
            <a:lstStyle/>
            <a:p>
              <a:pPr algn="ctr">
                <a:lnSpc>
                  <a:spcPct val="115000"/>
                </a:lnSpc>
              </a:pPr>
              <a:r>
                <a:rPr lang="en-SG" sz="1600">
                  <a:solidFill>
                    <a:srgbClr val="000000"/>
                  </a:solidFill>
                  <a:effectLst/>
                  <a:latin typeface="Arial" panose="020B0604020202020204" pitchFamily="34" charset="0"/>
                  <a:ea typeface="Arial" panose="020B0604020202020204" pitchFamily="34" charset="0"/>
                </a:rPr>
                <a:t>London lookback 5 weeks forecast 48</a:t>
              </a:r>
              <a:endParaRPr lang="en-SG" sz="1100">
                <a:effectLst/>
                <a:latin typeface="Arial" panose="020B0604020202020204" pitchFamily="34" charset="0"/>
                <a:ea typeface="Arial" panose="020B0604020202020204" pitchFamily="34" charset="0"/>
              </a:endParaRPr>
            </a:p>
          </p:txBody>
        </p:sp>
        <p:pic>
          <p:nvPicPr>
            <p:cNvPr id="4" name="Shape 21">
              <a:extLst>
                <a:ext uri="{FF2B5EF4-FFF2-40B4-BE49-F238E27FC236}">
                  <a16:creationId xmlns:a16="http://schemas.microsoft.com/office/drawing/2014/main" id="{7FE520C5-7DA2-E723-7526-39153B68F783}"/>
                </a:ext>
              </a:extLst>
            </p:cNvPr>
            <p:cNvPicPr preferRelativeResize="0"/>
            <p:nvPr/>
          </p:nvPicPr>
          <p:blipFill>
            <a:blip r:embed="rId3">
              <a:alphaModFix/>
            </a:blip>
            <a:stretch>
              <a:fillRect/>
            </a:stretch>
          </p:blipFill>
          <p:spPr>
            <a:xfrm>
              <a:off x="828675" y="751865"/>
              <a:ext cx="5962650" cy="4133850"/>
            </a:xfrm>
            <a:prstGeom prst="rect">
              <a:avLst/>
            </a:prstGeom>
            <a:noFill/>
            <a:ln>
              <a:noFill/>
            </a:ln>
          </p:spPr>
        </p:pic>
      </p:grpSp>
    </p:spTree>
    <p:extLst>
      <p:ext uri="{BB962C8B-B14F-4D97-AF65-F5344CB8AC3E}">
        <p14:creationId xmlns:p14="http://schemas.microsoft.com/office/powerpoint/2010/main" val="1063132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Hybrid Transformer Model</a:t>
            </a:r>
            <a:endParaRPr dirty="0"/>
          </a:p>
        </p:txBody>
      </p:sp>
      <p:grpSp>
        <p:nvGrpSpPr>
          <p:cNvPr id="2" name="Group 1">
            <a:extLst>
              <a:ext uri="{FF2B5EF4-FFF2-40B4-BE49-F238E27FC236}">
                <a16:creationId xmlns:a16="http://schemas.microsoft.com/office/drawing/2014/main" id="{03C01113-F7D0-F0B9-B825-3D58FF4155EF}"/>
              </a:ext>
            </a:extLst>
          </p:cNvPr>
          <p:cNvGrpSpPr/>
          <p:nvPr/>
        </p:nvGrpSpPr>
        <p:grpSpPr>
          <a:xfrm>
            <a:off x="1" y="4570798"/>
            <a:ext cx="720000" cy="572701"/>
            <a:chOff x="828675" y="284250"/>
            <a:chExt cx="5962650" cy="4601465"/>
          </a:xfrm>
        </p:grpSpPr>
        <p:sp>
          <p:nvSpPr>
            <p:cNvPr id="3" name="Text Box 701970805">
              <a:extLst>
                <a:ext uri="{FF2B5EF4-FFF2-40B4-BE49-F238E27FC236}">
                  <a16:creationId xmlns:a16="http://schemas.microsoft.com/office/drawing/2014/main" id="{79C8E835-BF67-054C-205C-108C85C98C25}"/>
                </a:ext>
              </a:extLst>
            </p:cNvPr>
            <p:cNvSpPr txBox="1"/>
            <p:nvPr/>
          </p:nvSpPr>
          <p:spPr>
            <a:xfrm>
              <a:off x="1767449" y="284250"/>
              <a:ext cx="4084640" cy="1070718"/>
            </a:xfrm>
            <a:prstGeom prst="rect">
              <a:avLst/>
            </a:prstGeom>
            <a:noFill/>
            <a:ln>
              <a:noFill/>
            </a:ln>
          </p:spPr>
          <p:txBody>
            <a:bodyPr spcFirstLastPara="1" wrap="square" lIns="91425" tIns="91425" rIns="91425" bIns="91425" anchor="t" anchorCtr="0">
              <a:spAutoFit/>
            </a:bodyPr>
            <a:lstStyle/>
            <a:p>
              <a:pPr algn="ctr">
                <a:lnSpc>
                  <a:spcPct val="115000"/>
                </a:lnSpc>
              </a:pPr>
              <a:r>
                <a:rPr lang="en-SG" sz="500" dirty="0">
                  <a:solidFill>
                    <a:srgbClr val="000000"/>
                  </a:solidFill>
                  <a:effectLst/>
                  <a:latin typeface="Arial" panose="020B0604020202020204" pitchFamily="34" charset="0"/>
                  <a:ea typeface="Arial" panose="020B0604020202020204" pitchFamily="34" charset="0"/>
                </a:rPr>
                <a:t>London lookback 5 weeks forecast 48</a:t>
              </a:r>
              <a:endParaRPr lang="en-SG" sz="200" dirty="0">
                <a:effectLst/>
                <a:latin typeface="Arial" panose="020B0604020202020204" pitchFamily="34" charset="0"/>
                <a:ea typeface="Arial" panose="020B0604020202020204" pitchFamily="34" charset="0"/>
              </a:endParaRPr>
            </a:p>
          </p:txBody>
        </p:sp>
        <p:pic>
          <p:nvPicPr>
            <p:cNvPr id="4" name="Shape 21">
              <a:extLst>
                <a:ext uri="{FF2B5EF4-FFF2-40B4-BE49-F238E27FC236}">
                  <a16:creationId xmlns:a16="http://schemas.microsoft.com/office/drawing/2014/main" id="{7FE520C5-7DA2-E723-7526-39153B68F783}"/>
                </a:ext>
              </a:extLst>
            </p:cNvPr>
            <p:cNvPicPr preferRelativeResize="0"/>
            <p:nvPr/>
          </p:nvPicPr>
          <p:blipFill>
            <a:blip r:embed="rId3">
              <a:alphaModFix/>
            </a:blip>
            <a:stretch>
              <a:fillRect/>
            </a:stretch>
          </p:blipFill>
          <p:spPr>
            <a:xfrm>
              <a:off x="828675" y="751865"/>
              <a:ext cx="5962650" cy="4133850"/>
            </a:xfrm>
            <a:prstGeom prst="rect">
              <a:avLst/>
            </a:prstGeom>
            <a:noFill/>
            <a:ln>
              <a:noFill/>
            </a:ln>
          </p:spPr>
        </p:pic>
      </p:grpSp>
      <p:graphicFrame>
        <p:nvGraphicFramePr>
          <p:cNvPr id="6" name="Table 5">
            <a:extLst>
              <a:ext uri="{FF2B5EF4-FFF2-40B4-BE49-F238E27FC236}">
                <a16:creationId xmlns:a16="http://schemas.microsoft.com/office/drawing/2014/main" id="{24C7355D-2845-7689-4518-6307ECC445CA}"/>
              </a:ext>
            </a:extLst>
          </p:cNvPr>
          <p:cNvGraphicFramePr>
            <a:graphicFrameLocks noGrp="1"/>
          </p:cNvGraphicFramePr>
          <p:nvPr>
            <p:extLst>
              <p:ext uri="{D42A27DB-BD31-4B8C-83A1-F6EECF244321}">
                <p14:modId xmlns:p14="http://schemas.microsoft.com/office/powerpoint/2010/main" val="1613100973"/>
              </p:ext>
            </p:extLst>
          </p:nvPr>
        </p:nvGraphicFramePr>
        <p:xfrm>
          <a:off x="4782234" y="1627755"/>
          <a:ext cx="3496048" cy="3103592"/>
        </p:xfrm>
        <a:graphic>
          <a:graphicData uri="http://schemas.openxmlformats.org/drawingml/2006/table">
            <a:tbl>
              <a:tblPr>
                <a:tableStyleId>{D0D731BF-6475-4C96-960C-7FFF9C7C893E}</a:tableStyleId>
              </a:tblPr>
              <a:tblGrid>
                <a:gridCol w="1482760">
                  <a:extLst>
                    <a:ext uri="{9D8B030D-6E8A-4147-A177-3AD203B41FA5}">
                      <a16:colId xmlns:a16="http://schemas.microsoft.com/office/drawing/2014/main" val="1565399851"/>
                    </a:ext>
                  </a:extLst>
                </a:gridCol>
                <a:gridCol w="1006644">
                  <a:extLst>
                    <a:ext uri="{9D8B030D-6E8A-4147-A177-3AD203B41FA5}">
                      <a16:colId xmlns:a16="http://schemas.microsoft.com/office/drawing/2014/main" val="659015833"/>
                    </a:ext>
                  </a:extLst>
                </a:gridCol>
                <a:gridCol w="1006644">
                  <a:extLst>
                    <a:ext uri="{9D8B030D-6E8A-4147-A177-3AD203B41FA5}">
                      <a16:colId xmlns:a16="http://schemas.microsoft.com/office/drawing/2014/main" val="2563025630"/>
                    </a:ext>
                  </a:extLst>
                </a:gridCol>
              </a:tblGrid>
              <a:tr h="594951">
                <a:tc rowSpan="2">
                  <a:txBody>
                    <a:bodyPr/>
                    <a:lstStyle/>
                    <a:p>
                      <a:pPr algn="ctr">
                        <a:lnSpc>
                          <a:spcPct val="115000"/>
                        </a:lnSpc>
                      </a:pPr>
                      <a:r>
                        <a:rPr lang="en-SG" sz="1400" dirty="0">
                          <a:effectLst/>
                        </a:rPr>
                        <a:t>Models</a:t>
                      </a:r>
                      <a:endParaRPr lang="en-SG" sz="1200" dirty="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tc>
                  <a:txBody>
                    <a:bodyPr/>
                    <a:lstStyle/>
                    <a:p>
                      <a:r>
                        <a:rPr lang="en-SG" sz="1000" dirty="0"/>
                        <a:t>Forecast time steps = 48</a:t>
                      </a:r>
                    </a:p>
                  </a:txBody>
                  <a:tcPr anchor="ctr">
                    <a:solidFill>
                      <a:schemeClr val="tx1">
                        <a:lumMod val="25000"/>
                        <a:lumOff val="75000"/>
                      </a:schemeClr>
                    </a:solid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t>Forecast time steps = 168</a:t>
                      </a:r>
                    </a:p>
                  </a:txBody>
                  <a:tcPr anchor="ctr">
                    <a:solidFill>
                      <a:schemeClr val="tx1">
                        <a:lumMod val="25000"/>
                        <a:lumOff val="75000"/>
                      </a:schemeClr>
                    </a:solidFill>
                  </a:tcPr>
                </a:tc>
                <a:extLst>
                  <a:ext uri="{0D108BD9-81ED-4DB2-BD59-A6C34878D82A}">
                    <a16:rowId xmlns:a16="http://schemas.microsoft.com/office/drawing/2014/main" val="2658916280"/>
                  </a:ext>
                </a:extLst>
              </a:tr>
              <a:tr h="285869">
                <a:tc vMerge="1">
                  <a:txBody>
                    <a:bodyPr/>
                    <a:lstStyle/>
                    <a:p>
                      <a:endParaRPr lang="en-SG"/>
                    </a:p>
                  </a:txBody>
                  <a:tcPr/>
                </a:tc>
                <a:tc>
                  <a:txBody>
                    <a:bodyPr/>
                    <a:lstStyle/>
                    <a:p>
                      <a:pPr algn="ctr">
                        <a:lnSpc>
                          <a:spcPct val="115000"/>
                        </a:lnSpc>
                      </a:pPr>
                      <a:r>
                        <a:rPr lang="en-SG" sz="900" dirty="0">
                          <a:effectLst/>
                        </a:rPr>
                        <a:t>RMSE</a:t>
                      </a:r>
                      <a:endParaRPr lang="en-SG" sz="800" dirty="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tc>
                  <a:txBody>
                    <a:bodyPr/>
                    <a:lstStyle/>
                    <a:p>
                      <a:pPr algn="ctr">
                        <a:lnSpc>
                          <a:spcPct val="115000"/>
                        </a:lnSpc>
                      </a:pPr>
                      <a:r>
                        <a:rPr lang="en-SG" sz="900" dirty="0">
                          <a:effectLst/>
                        </a:rPr>
                        <a:t>RMSE</a:t>
                      </a:r>
                      <a:endParaRPr lang="en-SG" sz="800" dirty="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extLst>
                  <a:ext uri="{0D108BD9-81ED-4DB2-BD59-A6C34878D82A}">
                    <a16:rowId xmlns:a16="http://schemas.microsoft.com/office/drawing/2014/main" val="3801420126"/>
                  </a:ext>
                </a:extLst>
              </a:tr>
              <a:tr h="292372">
                <a:tc>
                  <a:txBody>
                    <a:bodyPr/>
                    <a:lstStyle/>
                    <a:p>
                      <a:pPr algn="ctr">
                        <a:lnSpc>
                          <a:spcPct val="115000"/>
                        </a:lnSpc>
                      </a:pPr>
                      <a:r>
                        <a:rPr lang="en-SG" sz="1000">
                          <a:effectLst/>
                        </a:rPr>
                        <a:t>ARIMA</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0.113670</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0.141457</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635446029"/>
                  </a:ext>
                </a:extLst>
              </a:tr>
              <a:tr h="336408">
                <a:tc>
                  <a:txBody>
                    <a:bodyPr/>
                    <a:lstStyle/>
                    <a:p>
                      <a:pPr algn="ctr">
                        <a:lnSpc>
                          <a:spcPct val="115000"/>
                        </a:lnSpc>
                      </a:pPr>
                      <a:r>
                        <a:rPr lang="en-SG" sz="1000">
                          <a:effectLst/>
                        </a:rPr>
                        <a:t>RNN</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0.146610</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0.164656</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302287381"/>
                  </a:ext>
                </a:extLst>
              </a:tr>
              <a:tr h="435135">
                <a:tc>
                  <a:txBody>
                    <a:bodyPr/>
                    <a:lstStyle/>
                    <a:p>
                      <a:pPr algn="ctr">
                        <a:lnSpc>
                          <a:spcPct val="115000"/>
                        </a:lnSpc>
                      </a:pPr>
                      <a:r>
                        <a:rPr lang="en-SG" sz="1000">
                          <a:effectLst/>
                        </a:rPr>
                        <a:t>Darts Transformer</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0.115379</a:t>
                      </a:r>
                      <a:endParaRPr lang="en-SG" sz="10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0.124494</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2094404137"/>
                  </a:ext>
                </a:extLst>
              </a:tr>
              <a:tr h="285869">
                <a:tc>
                  <a:txBody>
                    <a:bodyPr/>
                    <a:lstStyle/>
                    <a:p>
                      <a:pPr algn="ctr">
                        <a:lnSpc>
                          <a:spcPct val="115000"/>
                        </a:lnSpc>
                      </a:pPr>
                      <a:r>
                        <a:rPr lang="en-SG" sz="1000">
                          <a:effectLst/>
                        </a:rPr>
                        <a:t>tsRNN 3d ***</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a:t>
                      </a:r>
                      <a:endParaRPr lang="en-SG" sz="10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298480308"/>
                  </a:ext>
                </a:extLst>
              </a:tr>
              <a:tr h="342410">
                <a:tc>
                  <a:txBody>
                    <a:bodyPr/>
                    <a:lstStyle/>
                    <a:p>
                      <a:pPr algn="ctr">
                        <a:lnSpc>
                          <a:spcPct val="115000"/>
                        </a:lnSpc>
                      </a:pPr>
                      <a:r>
                        <a:rPr lang="en-SG" sz="1000">
                          <a:effectLst/>
                        </a:rPr>
                        <a:t>Sparse Transformer</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0.100596</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0.102192</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68162814"/>
                  </a:ext>
                </a:extLst>
              </a:tr>
              <a:tr h="530578">
                <a:tc>
                  <a:txBody>
                    <a:bodyPr/>
                    <a:lstStyle/>
                    <a:p>
                      <a:pPr algn="ctr">
                        <a:lnSpc>
                          <a:spcPct val="115000"/>
                        </a:lnSpc>
                      </a:pPr>
                      <a:r>
                        <a:rPr lang="en-SG" sz="1000" b="1" dirty="0">
                          <a:effectLst/>
                        </a:rPr>
                        <a:t>Hybrid SWT Transformer</a:t>
                      </a:r>
                      <a:endParaRPr lang="en-SG" sz="900" b="1"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b="1" dirty="0">
                          <a:effectLst/>
                        </a:rPr>
                        <a:t>0.009605</a:t>
                      </a:r>
                      <a:endParaRPr lang="en-SG" sz="1000" b="1"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b="1" dirty="0">
                          <a:effectLst/>
                        </a:rPr>
                        <a:t>0.004441</a:t>
                      </a:r>
                      <a:endParaRPr lang="en-SG" sz="1000" b="1" dirty="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2513517038"/>
                  </a:ext>
                </a:extLst>
              </a:tr>
            </a:tbl>
          </a:graphicData>
        </a:graphic>
      </p:graphicFrame>
      <p:sp>
        <p:nvSpPr>
          <p:cNvPr id="7" name="TextBox 6">
            <a:extLst>
              <a:ext uri="{FF2B5EF4-FFF2-40B4-BE49-F238E27FC236}">
                <a16:creationId xmlns:a16="http://schemas.microsoft.com/office/drawing/2014/main" id="{BA65F7BE-2AE8-2836-3FE1-37BBEE471041}"/>
              </a:ext>
            </a:extLst>
          </p:cNvPr>
          <p:cNvSpPr txBox="1"/>
          <p:nvPr/>
        </p:nvSpPr>
        <p:spPr>
          <a:xfrm>
            <a:off x="4600709" y="1132370"/>
            <a:ext cx="3859097" cy="311380"/>
          </a:xfrm>
          <a:prstGeom prst="rect">
            <a:avLst/>
          </a:prstGeom>
          <a:noFill/>
        </p:spPr>
        <p:txBody>
          <a:bodyPr wrap="square" rtlCol="0">
            <a:spAutoFit/>
          </a:bodyPr>
          <a:lstStyle/>
          <a:p>
            <a:pPr algn="ctr"/>
            <a:r>
              <a:rPr lang="en-US" dirty="0"/>
              <a:t>London dataset with lookback of </a:t>
            </a:r>
            <a:r>
              <a:rPr lang="en-US" dirty="0">
                <a:solidFill>
                  <a:srgbClr val="FF0000"/>
                </a:solidFill>
              </a:rPr>
              <a:t>9 weeks</a:t>
            </a:r>
            <a:endParaRPr lang="en-SG" sz="1100" i="0" dirty="0">
              <a:solidFill>
                <a:srgbClr val="FF0000"/>
              </a:solidFill>
              <a:effectLst/>
              <a:highlight>
                <a:srgbClr val="FFFF00"/>
              </a:highlight>
              <a:latin typeface="+mn-lt"/>
            </a:endParaRPr>
          </a:p>
        </p:txBody>
      </p:sp>
      <p:sp>
        <p:nvSpPr>
          <p:cNvPr id="8" name="TextBox 7">
            <a:extLst>
              <a:ext uri="{FF2B5EF4-FFF2-40B4-BE49-F238E27FC236}">
                <a16:creationId xmlns:a16="http://schemas.microsoft.com/office/drawing/2014/main" id="{105B9B5E-F6F4-E7FF-89BD-594A0CC6FDD9}"/>
              </a:ext>
            </a:extLst>
          </p:cNvPr>
          <p:cNvSpPr txBox="1"/>
          <p:nvPr/>
        </p:nvSpPr>
        <p:spPr>
          <a:xfrm>
            <a:off x="651835" y="1132370"/>
            <a:ext cx="3859097" cy="311380"/>
          </a:xfrm>
          <a:prstGeom prst="rect">
            <a:avLst/>
          </a:prstGeom>
          <a:noFill/>
        </p:spPr>
        <p:txBody>
          <a:bodyPr wrap="square" rtlCol="0">
            <a:spAutoFit/>
          </a:bodyPr>
          <a:lstStyle/>
          <a:p>
            <a:pPr algn="ctr"/>
            <a:r>
              <a:rPr lang="en-US" dirty="0"/>
              <a:t>London dataset with lookback of </a:t>
            </a:r>
            <a:r>
              <a:rPr lang="en-US" dirty="0">
                <a:solidFill>
                  <a:srgbClr val="FF0000"/>
                </a:solidFill>
              </a:rPr>
              <a:t>5 weeks</a:t>
            </a:r>
            <a:endParaRPr lang="en-SG" sz="1100" i="0" dirty="0">
              <a:solidFill>
                <a:srgbClr val="FF0000"/>
              </a:solidFill>
              <a:effectLst/>
              <a:highlight>
                <a:srgbClr val="FFFF00"/>
              </a:highlight>
              <a:latin typeface="+mn-lt"/>
            </a:endParaRPr>
          </a:p>
        </p:txBody>
      </p:sp>
      <p:graphicFrame>
        <p:nvGraphicFramePr>
          <p:cNvPr id="10" name="Table 9">
            <a:extLst>
              <a:ext uri="{FF2B5EF4-FFF2-40B4-BE49-F238E27FC236}">
                <a16:creationId xmlns:a16="http://schemas.microsoft.com/office/drawing/2014/main" id="{B63D45C3-B3C1-0DD2-3865-6E4B7003BEDE}"/>
              </a:ext>
            </a:extLst>
          </p:cNvPr>
          <p:cNvGraphicFramePr>
            <a:graphicFrameLocks noGrp="1"/>
          </p:cNvGraphicFramePr>
          <p:nvPr>
            <p:extLst>
              <p:ext uri="{D42A27DB-BD31-4B8C-83A1-F6EECF244321}">
                <p14:modId xmlns:p14="http://schemas.microsoft.com/office/powerpoint/2010/main" val="1211106655"/>
              </p:ext>
            </p:extLst>
          </p:nvPr>
        </p:nvGraphicFramePr>
        <p:xfrm>
          <a:off x="833360" y="1624826"/>
          <a:ext cx="3496048" cy="3103592"/>
        </p:xfrm>
        <a:graphic>
          <a:graphicData uri="http://schemas.openxmlformats.org/drawingml/2006/table">
            <a:tbl>
              <a:tblPr>
                <a:tableStyleId>{D0D731BF-6475-4C96-960C-7FFF9C7C893E}</a:tableStyleId>
              </a:tblPr>
              <a:tblGrid>
                <a:gridCol w="1482760">
                  <a:extLst>
                    <a:ext uri="{9D8B030D-6E8A-4147-A177-3AD203B41FA5}">
                      <a16:colId xmlns:a16="http://schemas.microsoft.com/office/drawing/2014/main" val="1565399851"/>
                    </a:ext>
                  </a:extLst>
                </a:gridCol>
                <a:gridCol w="1006644">
                  <a:extLst>
                    <a:ext uri="{9D8B030D-6E8A-4147-A177-3AD203B41FA5}">
                      <a16:colId xmlns:a16="http://schemas.microsoft.com/office/drawing/2014/main" val="659015833"/>
                    </a:ext>
                  </a:extLst>
                </a:gridCol>
                <a:gridCol w="1006644">
                  <a:extLst>
                    <a:ext uri="{9D8B030D-6E8A-4147-A177-3AD203B41FA5}">
                      <a16:colId xmlns:a16="http://schemas.microsoft.com/office/drawing/2014/main" val="2563025630"/>
                    </a:ext>
                  </a:extLst>
                </a:gridCol>
              </a:tblGrid>
              <a:tr h="594951">
                <a:tc rowSpan="2">
                  <a:txBody>
                    <a:bodyPr/>
                    <a:lstStyle/>
                    <a:p>
                      <a:pPr algn="ctr">
                        <a:lnSpc>
                          <a:spcPct val="115000"/>
                        </a:lnSpc>
                      </a:pPr>
                      <a:r>
                        <a:rPr lang="en-SG" sz="1400" dirty="0">
                          <a:effectLst/>
                        </a:rPr>
                        <a:t>Models</a:t>
                      </a:r>
                      <a:endParaRPr lang="en-SG" sz="1200" dirty="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tc>
                  <a:txBody>
                    <a:bodyPr/>
                    <a:lstStyle/>
                    <a:p>
                      <a:r>
                        <a:rPr lang="en-SG" sz="1000" dirty="0"/>
                        <a:t>Forecast time steps = 48</a:t>
                      </a:r>
                    </a:p>
                  </a:txBody>
                  <a:tcPr anchor="ctr">
                    <a:solidFill>
                      <a:schemeClr val="tx1">
                        <a:lumMod val="25000"/>
                        <a:lumOff val="75000"/>
                      </a:schemeClr>
                    </a:solid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00" dirty="0"/>
                        <a:t>Forecast time steps = 168</a:t>
                      </a:r>
                    </a:p>
                  </a:txBody>
                  <a:tcPr anchor="ctr">
                    <a:solidFill>
                      <a:schemeClr val="tx1">
                        <a:lumMod val="25000"/>
                        <a:lumOff val="75000"/>
                      </a:schemeClr>
                    </a:solidFill>
                  </a:tcPr>
                </a:tc>
                <a:extLst>
                  <a:ext uri="{0D108BD9-81ED-4DB2-BD59-A6C34878D82A}">
                    <a16:rowId xmlns:a16="http://schemas.microsoft.com/office/drawing/2014/main" val="2658916280"/>
                  </a:ext>
                </a:extLst>
              </a:tr>
              <a:tr h="285869">
                <a:tc vMerge="1">
                  <a:txBody>
                    <a:bodyPr/>
                    <a:lstStyle/>
                    <a:p>
                      <a:endParaRPr lang="en-SG"/>
                    </a:p>
                  </a:txBody>
                  <a:tcPr/>
                </a:tc>
                <a:tc>
                  <a:txBody>
                    <a:bodyPr/>
                    <a:lstStyle/>
                    <a:p>
                      <a:pPr algn="ctr">
                        <a:lnSpc>
                          <a:spcPct val="115000"/>
                        </a:lnSpc>
                      </a:pPr>
                      <a:r>
                        <a:rPr lang="en-SG" sz="900">
                          <a:effectLst/>
                        </a:rPr>
                        <a:t>RMSE</a:t>
                      </a:r>
                      <a:endParaRPr lang="en-SG" sz="80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tc>
                  <a:txBody>
                    <a:bodyPr/>
                    <a:lstStyle/>
                    <a:p>
                      <a:pPr algn="ctr">
                        <a:lnSpc>
                          <a:spcPct val="115000"/>
                        </a:lnSpc>
                      </a:pPr>
                      <a:r>
                        <a:rPr lang="en-SG" sz="900" dirty="0">
                          <a:effectLst/>
                        </a:rPr>
                        <a:t>RMSE</a:t>
                      </a:r>
                      <a:endParaRPr lang="en-SG" sz="800" dirty="0">
                        <a:effectLst/>
                        <a:latin typeface="Arial" panose="020B0604020202020204" pitchFamily="34" charset="0"/>
                        <a:ea typeface="Arial" panose="020B0604020202020204" pitchFamily="34" charset="0"/>
                      </a:endParaRPr>
                    </a:p>
                  </a:txBody>
                  <a:tcPr marL="44885" marR="44885" marT="0" marB="0" anchor="ctr">
                    <a:solidFill>
                      <a:schemeClr val="tx1">
                        <a:lumMod val="25000"/>
                        <a:lumOff val="75000"/>
                      </a:schemeClr>
                    </a:solidFill>
                  </a:tcPr>
                </a:tc>
                <a:extLst>
                  <a:ext uri="{0D108BD9-81ED-4DB2-BD59-A6C34878D82A}">
                    <a16:rowId xmlns:a16="http://schemas.microsoft.com/office/drawing/2014/main" val="3801420126"/>
                  </a:ext>
                </a:extLst>
              </a:tr>
              <a:tr h="292372">
                <a:tc>
                  <a:txBody>
                    <a:bodyPr/>
                    <a:lstStyle/>
                    <a:p>
                      <a:pPr algn="ctr">
                        <a:lnSpc>
                          <a:spcPct val="115000"/>
                        </a:lnSpc>
                      </a:pPr>
                      <a:r>
                        <a:rPr lang="en-SG" sz="1000">
                          <a:effectLst/>
                        </a:rPr>
                        <a:t>ARIMA</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0.145756</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0.146997</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635446029"/>
                  </a:ext>
                </a:extLst>
              </a:tr>
              <a:tr h="336408">
                <a:tc>
                  <a:txBody>
                    <a:bodyPr/>
                    <a:lstStyle/>
                    <a:p>
                      <a:pPr algn="ctr">
                        <a:lnSpc>
                          <a:spcPct val="115000"/>
                        </a:lnSpc>
                      </a:pPr>
                      <a:r>
                        <a:rPr lang="en-SG" sz="1000">
                          <a:effectLst/>
                        </a:rPr>
                        <a:t>RNN</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0.153299</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0.167148</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302287381"/>
                  </a:ext>
                </a:extLst>
              </a:tr>
              <a:tr h="435135">
                <a:tc>
                  <a:txBody>
                    <a:bodyPr/>
                    <a:lstStyle/>
                    <a:p>
                      <a:pPr algn="ctr">
                        <a:lnSpc>
                          <a:spcPct val="115000"/>
                        </a:lnSpc>
                      </a:pPr>
                      <a:r>
                        <a:rPr lang="en-SG" sz="1000">
                          <a:effectLst/>
                        </a:rPr>
                        <a:t>Darts Transformer</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0.115379</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0.124494</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2094404137"/>
                  </a:ext>
                </a:extLst>
              </a:tr>
              <a:tr h="285869">
                <a:tc>
                  <a:txBody>
                    <a:bodyPr/>
                    <a:lstStyle/>
                    <a:p>
                      <a:pPr algn="ctr">
                        <a:lnSpc>
                          <a:spcPct val="115000"/>
                        </a:lnSpc>
                      </a:pPr>
                      <a:r>
                        <a:rPr lang="en-SG" sz="1000">
                          <a:effectLst/>
                        </a:rPr>
                        <a:t>tsRNN 3d ***</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0.094</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0.102</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3298480308"/>
                  </a:ext>
                </a:extLst>
              </a:tr>
              <a:tr h="342410">
                <a:tc>
                  <a:txBody>
                    <a:bodyPr/>
                    <a:lstStyle/>
                    <a:p>
                      <a:pPr algn="ctr">
                        <a:lnSpc>
                          <a:spcPct val="115000"/>
                        </a:lnSpc>
                      </a:pPr>
                      <a:r>
                        <a:rPr lang="en-SG" sz="1000">
                          <a:effectLst/>
                        </a:rPr>
                        <a:t>Sparse Transformer</a:t>
                      </a:r>
                      <a:endParaRPr lang="en-SG" sz="90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dirty="0">
                          <a:effectLst/>
                        </a:rPr>
                        <a:t>0.102223</a:t>
                      </a:r>
                      <a:endParaRPr lang="en-SG" sz="1000"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a:effectLst/>
                        </a:rPr>
                        <a:t>0.102691</a:t>
                      </a:r>
                      <a:endParaRPr lang="en-SG" sz="100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68162814"/>
                  </a:ext>
                </a:extLst>
              </a:tr>
              <a:tr h="530578">
                <a:tc>
                  <a:txBody>
                    <a:bodyPr/>
                    <a:lstStyle/>
                    <a:p>
                      <a:pPr algn="ctr">
                        <a:lnSpc>
                          <a:spcPct val="115000"/>
                        </a:lnSpc>
                      </a:pPr>
                      <a:r>
                        <a:rPr lang="en-SG" sz="1000" b="1" dirty="0">
                          <a:effectLst/>
                        </a:rPr>
                        <a:t>Hybrid SWT Transformer</a:t>
                      </a:r>
                      <a:endParaRPr lang="en-SG" sz="900" b="1"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b="1" dirty="0">
                          <a:effectLst/>
                        </a:rPr>
                        <a:t>0.011432</a:t>
                      </a:r>
                      <a:endParaRPr lang="en-SG" sz="1000" b="1" dirty="0">
                        <a:effectLst/>
                        <a:latin typeface="Arial" panose="020B0604020202020204" pitchFamily="34" charset="0"/>
                        <a:ea typeface="Arial" panose="020B0604020202020204" pitchFamily="34" charset="0"/>
                      </a:endParaRPr>
                    </a:p>
                  </a:txBody>
                  <a:tcPr marL="44885" marR="44885" marT="0" marB="0" anchor="ctr"/>
                </a:tc>
                <a:tc>
                  <a:txBody>
                    <a:bodyPr/>
                    <a:lstStyle/>
                    <a:p>
                      <a:pPr algn="ctr">
                        <a:lnSpc>
                          <a:spcPct val="115000"/>
                        </a:lnSpc>
                      </a:pPr>
                      <a:r>
                        <a:rPr lang="en-SG" sz="1000" b="1" dirty="0">
                          <a:effectLst/>
                        </a:rPr>
                        <a:t>0.008381</a:t>
                      </a:r>
                      <a:endParaRPr lang="en-SG" sz="1000" b="1" dirty="0">
                        <a:effectLst/>
                        <a:latin typeface="Arial" panose="020B0604020202020204" pitchFamily="34" charset="0"/>
                        <a:ea typeface="Arial" panose="020B0604020202020204" pitchFamily="34" charset="0"/>
                      </a:endParaRPr>
                    </a:p>
                  </a:txBody>
                  <a:tcPr marL="44885" marR="44885" marT="0" marB="0" anchor="ctr"/>
                </a:tc>
                <a:extLst>
                  <a:ext uri="{0D108BD9-81ED-4DB2-BD59-A6C34878D82A}">
                    <a16:rowId xmlns:a16="http://schemas.microsoft.com/office/drawing/2014/main" val="2513517038"/>
                  </a:ext>
                </a:extLst>
              </a:tr>
            </a:tbl>
          </a:graphicData>
        </a:graphic>
      </p:graphicFrame>
    </p:spTree>
    <p:extLst>
      <p:ext uri="{BB962C8B-B14F-4D97-AF65-F5344CB8AC3E}">
        <p14:creationId xmlns:p14="http://schemas.microsoft.com/office/powerpoint/2010/main" val="2228505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pic>
        <p:nvPicPr>
          <p:cNvPr id="25602" name="Picture 2" descr="Predictive chart ">
            <a:extLst>
              <a:ext uri="{FF2B5EF4-FFF2-40B4-BE49-F238E27FC236}">
                <a16:creationId xmlns:a16="http://schemas.microsoft.com/office/drawing/2014/main" id="{60FD03B5-AA6E-98BA-D29F-0CAA8CEA2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932" y="1345911"/>
            <a:ext cx="2451678" cy="2451678"/>
          </a:xfrm>
          <a:prstGeom prst="rect">
            <a:avLst/>
          </a:prstGeom>
          <a:noFill/>
          <a:extLst>
            <a:ext uri="{909E8E84-426E-40DD-AFC4-6F175D3DCCD1}">
              <a14:hiddenFill xmlns:a14="http://schemas.microsoft.com/office/drawing/2010/main">
                <a:solidFill>
                  <a:srgbClr val="FFFFFF"/>
                </a:solidFill>
              </a14:hiddenFill>
            </a:ext>
          </a:extLst>
        </p:spPr>
      </p:pic>
      <p:sp>
        <p:nvSpPr>
          <p:cNvPr id="2692" name="Google Shape;2692;p31"/>
          <p:cNvSpPr txBox="1">
            <a:spLocks noGrp="1"/>
          </p:cNvSpPr>
          <p:nvPr>
            <p:ph type="title"/>
          </p:nvPr>
        </p:nvSpPr>
        <p:spPr>
          <a:xfrm>
            <a:off x="713225" y="2068928"/>
            <a:ext cx="4014557"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693" name="Google Shape;2693;p31"/>
          <p:cNvSpPr txBox="1">
            <a:spLocks noGrp="1"/>
          </p:cNvSpPr>
          <p:nvPr>
            <p:ph type="subTitle" idx="1"/>
          </p:nvPr>
        </p:nvSpPr>
        <p:spPr>
          <a:xfrm>
            <a:off x="713225" y="3630750"/>
            <a:ext cx="3384642"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Series Forecasting Concept and Importance</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63152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Hybrid Transformer Model</a:t>
            </a:r>
            <a:endParaRPr dirty="0"/>
          </a:p>
        </p:txBody>
      </p:sp>
      <p:grpSp>
        <p:nvGrpSpPr>
          <p:cNvPr id="2" name="Group 1">
            <a:extLst>
              <a:ext uri="{FF2B5EF4-FFF2-40B4-BE49-F238E27FC236}">
                <a16:creationId xmlns:a16="http://schemas.microsoft.com/office/drawing/2014/main" id="{03C01113-F7D0-F0B9-B825-3D58FF4155EF}"/>
              </a:ext>
            </a:extLst>
          </p:cNvPr>
          <p:cNvGrpSpPr/>
          <p:nvPr/>
        </p:nvGrpSpPr>
        <p:grpSpPr>
          <a:xfrm>
            <a:off x="1704622" y="1017725"/>
            <a:ext cx="5734756" cy="3875692"/>
            <a:chOff x="828675" y="284250"/>
            <a:chExt cx="5962650" cy="4601465"/>
          </a:xfrm>
        </p:grpSpPr>
        <p:sp>
          <p:nvSpPr>
            <p:cNvPr id="3" name="Text Box 701970805">
              <a:extLst>
                <a:ext uri="{FF2B5EF4-FFF2-40B4-BE49-F238E27FC236}">
                  <a16:creationId xmlns:a16="http://schemas.microsoft.com/office/drawing/2014/main" id="{79C8E835-BF67-054C-205C-108C85C98C25}"/>
                </a:ext>
              </a:extLst>
            </p:cNvPr>
            <p:cNvSpPr txBox="1"/>
            <p:nvPr/>
          </p:nvSpPr>
          <p:spPr>
            <a:xfrm>
              <a:off x="1767450" y="284250"/>
              <a:ext cx="4084640" cy="418211"/>
            </a:xfrm>
            <a:prstGeom prst="rect">
              <a:avLst/>
            </a:prstGeom>
            <a:noFill/>
            <a:ln>
              <a:noFill/>
            </a:ln>
          </p:spPr>
          <p:txBody>
            <a:bodyPr spcFirstLastPara="1" wrap="square" lIns="91425" tIns="91425" rIns="91425" bIns="91425" anchor="t" anchorCtr="0">
              <a:spAutoFit/>
            </a:bodyPr>
            <a:lstStyle/>
            <a:p>
              <a:pPr algn="ctr">
                <a:lnSpc>
                  <a:spcPct val="115000"/>
                </a:lnSpc>
              </a:pPr>
              <a:r>
                <a:rPr lang="en-SG" sz="1600">
                  <a:solidFill>
                    <a:srgbClr val="000000"/>
                  </a:solidFill>
                  <a:effectLst/>
                  <a:latin typeface="Arial" panose="020B0604020202020204" pitchFamily="34" charset="0"/>
                  <a:ea typeface="Arial" panose="020B0604020202020204" pitchFamily="34" charset="0"/>
                </a:rPr>
                <a:t>London lookback 5 weeks forecast 48</a:t>
              </a:r>
              <a:endParaRPr lang="en-SG" sz="1100">
                <a:effectLst/>
                <a:latin typeface="Arial" panose="020B0604020202020204" pitchFamily="34" charset="0"/>
                <a:ea typeface="Arial" panose="020B0604020202020204" pitchFamily="34" charset="0"/>
              </a:endParaRPr>
            </a:p>
          </p:txBody>
        </p:sp>
        <p:pic>
          <p:nvPicPr>
            <p:cNvPr id="4" name="Shape 21">
              <a:extLst>
                <a:ext uri="{FF2B5EF4-FFF2-40B4-BE49-F238E27FC236}">
                  <a16:creationId xmlns:a16="http://schemas.microsoft.com/office/drawing/2014/main" id="{7FE520C5-7DA2-E723-7526-39153B68F783}"/>
                </a:ext>
              </a:extLst>
            </p:cNvPr>
            <p:cNvPicPr preferRelativeResize="0"/>
            <p:nvPr/>
          </p:nvPicPr>
          <p:blipFill>
            <a:blip r:embed="rId3">
              <a:alphaModFix/>
            </a:blip>
            <a:stretch>
              <a:fillRect/>
            </a:stretch>
          </p:blipFill>
          <p:spPr>
            <a:xfrm>
              <a:off x="828675" y="751865"/>
              <a:ext cx="5962650" cy="4133850"/>
            </a:xfrm>
            <a:prstGeom prst="rect">
              <a:avLst/>
            </a:prstGeom>
            <a:noFill/>
            <a:ln>
              <a:noFill/>
            </a:ln>
          </p:spPr>
        </p:pic>
      </p:grpSp>
      <p:pic>
        <p:nvPicPr>
          <p:cNvPr id="6" name="Picture 5">
            <a:extLst>
              <a:ext uri="{FF2B5EF4-FFF2-40B4-BE49-F238E27FC236}">
                <a16:creationId xmlns:a16="http://schemas.microsoft.com/office/drawing/2014/main" id="{113197DA-6632-5194-1DCD-DA0851EFD6AE}"/>
              </a:ext>
            </a:extLst>
          </p:cNvPr>
          <p:cNvPicPr>
            <a:picLocks noChangeAspect="1"/>
          </p:cNvPicPr>
          <p:nvPr/>
        </p:nvPicPr>
        <p:blipFill>
          <a:blip r:embed="rId4"/>
          <a:stretch>
            <a:fillRect/>
          </a:stretch>
        </p:blipFill>
        <p:spPr>
          <a:xfrm>
            <a:off x="6427542" y="1190351"/>
            <a:ext cx="1962150" cy="1962150"/>
          </a:xfrm>
          <a:prstGeom prst="rect">
            <a:avLst/>
          </a:prstGeom>
        </p:spPr>
      </p:pic>
      <p:sp>
        <p:nvSpPr>
          <p:cNvPr id="5" name="TextBox 4">
            <a:extLst>
              <a:ext uri="{FF2B5EF4-FFF2-40B4-BE49-F238E27FC236}">
                <a16:creationId xmlns:a16="http://schemas.microsoft.com/office/drawing/2014/main" id="{073B8A11-E4EE-682D-B910-F90884F642B0}"/>
              </a:ext>
            </a:extLst>
          </p:cNvPr>
          <p:cNvSpPr txBox="1"/>
          <p:nvPr/>
        </p:nvSpPr>
        <p:spPr>
          <a:xfrm>
            <a:off x="7235957" y="3122152"/>
            <a:ext cx="1357156" cy="830997"/>
          </a:xfrm>
          <a:prstGeom prst="rect">
            <a:avLst/>
          </a:prstGeom>
          <a:solidFill>
            <a:schemeClr val="accent6">
              <a:lumMod val="95000"/>
            </a:schemeClr>
          </a:solidFill>
        </p:spPr>
        <p:txBody>
          <a:bodyPr wrap="square" rtlCol="0">
            <a:spAutoFit/>
          </a:bodyPr>
          <a:lstStyle/>
          <a:p>
            <a:r>
              <a:rPr lang="en-US" sz="2400" dirty="0">
                <a:solidFill>
                  <a:srgbClr val="FF0000"/>
                </a:solidFill>
              </a:rPr>
              <a:t>Data Leakage</a:t>
            </a:r>
            <a:endParaRPr lang="en-SG" sz="2400" dirty="0">
              <a:solidFill>
                <a:srgbClr val="FF0000"/>
              </a:solidFill>
            </a:endParaRPr>
          </a:p>
        </p:txBody>
      </p:sp>
    </p:spTree>
    <p:extLst>
      <p:ext uri="{BB962C8B-B14F-4D97-AF65-F5344CB8AC3E}">
        <p14:creationId xmlns:p14="http://schemas.microsoft.com/office/powerpoint/2010/main" val="21345437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Hypothesis</a:t>
            </a:r>
            <a:endParaRPr dirty="0"/>
          </a:p>
        </p:txBody>
      </p:sp>
      <p:sp>
        <p:nvSpPr>
          <p:cNvPr id="5" name="Google Shape;2623;p30">
            <a:extLst>
              <a:ext uri="{FF2B5EF4-FFF2-40B4-BE49-F238E27FC236}">
                <a16:creationId xmlns:a16="http://schemas.microsoft.com/office/drawing/2014/main" id="{A2602D0E-87F0-8CC2-8B01-CE1CFA0CFFBE}"/>
              </a:ext>
            </a:extLst>
          </p:cNvPr>
          <p:cNvSpPr txBox="1">
            <a:spLocks/>
          </p:cNvSpPr>
          <p:nvPr/>
        </p:nvSpPr>
        <p:spPr>
          <a:xfrm>
            <a:off x="716625" y="1360275"/>
            <a:ext cx="3699300" cy="293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a:p>
            <a:endParaRPr lang="en-US" dirty="0"/>
          </a:p>
          <a:p>
            <a:endParaRPr lang="en-US" dirty="0"/>
          </a:p>
        </p:txBody>
      </p:sp>
      <p:sp>
        <p:nvSpPr>
          <p:cNvPr id="2" name="TextBox 1">
            <a:extLst>
              <a:ext uri="{FF2B5EF4-FFF2-40B4-BE49-F238E27FC236}">
                <a16:creationId xmlns:a16="http://schemas.microsoft.com/office/drawing/2014/main" id="{FDE2DAF2-40CE-B716-F24A-97EB51387EAA}"/>
              </a:ext>
            </a:extLst>
          </p:cNvPr>
          <p:cNvSpPr txBox="1"/>
          <p:nvPr/>
        </p:nvSpPr>
        <p:spPr>
          <a:xfrm>
            <a:off x="716624" y="1360275"/>
            <a:ext cx="4391598" cy="1631216"/>
          </a:xfrm>
          <a:prstGeom prst="rect">
            <a:avLst/>
          </a:prstGeom>
          <a:noFill/>
        </p:spPr>
        <p:txBody>
          <a:bodyPr wrap="square">
            <a:spAutoFit/>
          </a:bodyPr>
          <a:lstStyle/>
          <a:p>
            <a:r>
              <a:rPr lang="en-SG" sz="2000" dirty="0">
                <a:solidFill>
                  <a:schemeClr val="tx1"/>
                </a:solidFill>
                <a:latin typeface="+mn-lt"/>
              </a:rPr>
              <a:t>Possible causes of data leaks</a:t>
            </a:r>
          </a:p>
          <a:p>
            <a:endParaRPr lang="en-SG" sz="2000" dirty="0">
              <a:solidFill>
                <a:schemeClr val="tx1"/>
              </a:solidFill>
              <a:latin typeface="+mn-lt"/>
            </a:endParaRPr>
          </a:p>
          <a:p>
            <a:pPr marL="342900" indent="-342900">
              <a:buFont typeface="Arial" panose="020B0604020202020204" pitchFamily="34" charset="0"/>
              <a:buChar char="•"/>
            </a:pPr>
            <a:r>
              <a:rPr lang="en-SG" sz="2000" dirty="0">
                <a:solidFill>
                  <a:schemeClr val="tx1"/>
                </a:solidFill>
                <a:latin typeface="+mn-lt"/>
              </a:rPr>
              <a:t>Covariates</a:t>
            </a:r>
          </a:p>
          <a:p>
            <a:endParaRPr lang="en-SG" sz="2000" dirty="0">
              <a:solidFill>
                <a:schemeClr val="tx1"/>
              </a:solidFill>
              <a:latin typeface="+mn-lt"/>
            </a:endParaRPr>
          </a:p>
          <a:p>
            <a:pPr marL="342900" indent="-342900">
              <a:buFont typeface="Arial" panose="020B0604020202020204" pitchFamily="34" charset="0"/>
              <a:buChar char="•"/>
            </a:pPr>
            <a:r>
              <a:rPr lang="en-SG" sz="2000" dirty="0">
                <a:solidFill>
                  <a:schemeClr val="tx1"/>
                </a:solidFill>
                <a:latin typeface="+mn-lt"/>
              </a:rPr>
              <a:t>Wavelet Transformation steps</a:t>
            </a:r>
            <a:endParaRPr lang="en-SG" sz="2000" dirty="0">
              <a:solidFill>
                <a:srgbClr val="7030A0"/>
              </a:solidFill>
              <a:latin typeface="+mn-lt"/>
            </a:endParaRPr>
          </a:p>
        </p:txBody>
      </p:sp>
      <p:sp>
        <p:nvSpPr>
          <p:cNvPr id="3" name="TextBox 2">
            <a:extLst>
              <a:ext uri="{FF2B5EF4-FFF2-40B4-BE49-F238E27FC236}">
                <a16:creationId xmlns:a16="http://schemas.microsoft.com/office/drawing/2014/main" id="{A414B881-079C-33C1-AC55-A3C704A077F9}"/>
              </a:ext>
            </a:extLst>
          </p:cNvPr>
          <p:cNvSpPr txBox="1"/>
          <p:nvPr/>
        </p:nvSpPr>
        <p:spPr>
          <a:xfrm>
            <a:off x="1262168" y="3117618"/>
            <a:ext cx="5025743" cy="152400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SG" sz="1600" dirty="0">
                <a:solidFill>
                  <a:schemeClr val="tx1"/>
                </a:solidFill>
                <a:latin typeface="+mn-lt"/>
              </a:rPr>
              <a:t>Stationary Wavelet Transformation (SWT) using ‘db2’ transformation</a:t>
            </a:r>
          </a:p>
          <a:p>
            <a:pPr marL="342900" indent="-342900">
              <a:lnSpc>
                <a:spcPct val="150000"/>
              </a:lnSpc>
              <a:buFont typeface="Arial" panose="020B0604020202020204" pitchFamily="34" charset="0"/>
              <a:buChar char="•"/>
            </a:pPr>
            <a:r>
              <a:rPr lang="en-SG" sz="1600" dirty="0">
                <a:solidFill>
                  <a:schemeClr val="tx1"/>
                </a:solidFill>
                <a:latin typeface="+mn-lt"/>
              </a:rPr>
              <a:t>Rolling window used to create SWT wavelets</a:t>
            </a:r>
          </a:p>
          <a:p>
            <a:pPr marL="342900" indent="-342900">
              <a:lnSpc>
                <a:spcPct val="150000"/>
              </a:lnSpc>
              <a:buFont typeface="Arial" panose="020B0604020202020204" pitchFamily="34" charset="0"/>
              <a:buChar char="•"/>
            </a:pPr>
            <a:endParaRPr lang="en-SG" sz="1600" dirty="0">
              <a:solidFill>
                <a:srgbClr val="7030A0"/>
              </a:solidFill>
              <a:latin typeface="+mn-lt"/>
            </a:endParaRPr>
          </a:p>
        </p:txBody>
      </p:sp>
      <p:sp>
        <p:nvSpPr>
          <p:cNvPr id="4" name="Rectangle: Rounded Corners 3">
            <a:extLst>
              <a:ext uri="{FF2B5EF4-FFF2-40B4-BE49-F238E27FC236}">
                <a16:creationId xmlns:a16="http://schemas.microsoft.com/office/drawing/2014/main" id="{6D67560D-5707-0A46-D173-9ABC4B60215E}"/>
              </a:ext>
            </a:extLst>
          </p:cNvPr>
          <p:cNvSpPr/>
          <p:nvPr/>
        </p:nvSpPr>
        <p:spPr>
          <a:xfrm>
            <a:off x="5108222" y="1017726"/>
            <a:ext cx="1522031" cy="81326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t>No Covariates Used</a:t>
            </a:r>
          </a:p>
        </p:txBody>
      </p:sp>
      <p:sp>
        <p:nvSpPr>
          <p:cNvPr id="6" name="Rectangle: Rounded Corners 5">
            <a:extLst>
              <a:ext uri="{FF2B5EF4-FFF2-40B4-BE49-F238E27FC236}">
                <a16:creationId xmlns:a16="http://schemas.microsoft.com/office/drawing/2014/main" id="{B0D1A07F-0CD9-D6E8-7053-3371FAF2AAB2}"/>
              </a:ext>
            </a:extLst>
          </p:cNvPr>
          <p:cNvSpPr/>
          <p:nvPr/>
        </p:nvSpPr>
        <p:spPr>
          <a:xfrm>
            <a:off x="7058435" y="1017725"/>
            <a:ext cx="1522031" cy="81326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t>Experiment without rolling window</a:t>
            </a:r>
          </a:p>
        </p:txBody>
      </p:sp>
      <p:sp>
        <p:nvSpPr>
          <p:cNvPr id="7" name="Arrow: Down 6">
            <a:extLst>
              <a:ext uri="{FF2B5EF4-FFF2-40B4-BE49-F238E27FC236}">
                <a16:creationId xmlns:a16="http://schemas.microsoft.com/office/drawing/2014/main" id="{478A50CB-8F6D-27B0-B1C2-608AD13D026D}"/>
              </a:ext>
            </a:extLst>
          </p:cNvPr>
          <p:cNvSpPr/>
          <p:nvPr/>
        </p:nvSpPr>
        <p:spPr>
          <a:xfrm>
            <a:off x="7586133" y="2043289"/>
            <a:ext cx="496711" cy="813261"/>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D82DEC56-26B8-F389-97F0-2E067C85354A}"/>
              </a:ext>
            </a:extLst>
          </p:cNvPr>
          <p:cNvSpPr/>
          <p:nvPr/>
        </p:nvSpPr>
        <p:spPr>
          <a:xfrm>
            <a:off x="7058435" y="3051612"/>
            <a:ext cx="1522031" cy="81326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t>Data leak if good results nonetheless</a:t>
            </a:r>
          </a:p>
        </p:txBody>
      </p:sp>
      <p:pic>
        <p:nvPicPr>
          <p:cNvPr id="1028" name="Picture 4" descr="Shape ">
            <a:extLst>
              <a:ext uri="{FF2B5EF4-FFF2-40B4-BE49-F238E27FC236}">
                <a16:creationId xmlns:a16="http://schemas.microsoft.com/office/drawing/2014/main" id="{EC2CA6D2-CF51-D182-8183-7F1E21930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841" y="1769424"/>
            <a:ext cx="812918" cy="8129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hape ">
            <a:extLst>
              <a:ext uri="{FF2B5EF4-FFF2-40B4-BE49-F238E27FC236}">
                <a16:creationId xmlns:a16="http://schemas.microsoft.com/office/drawing/2014/main" id="{5D86ADDD-74B3-F656-C3AF-B8BFB4394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731" y="3051612"/>
            <a:ext cx="812918" cy="81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253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Discussions</a:t>
            </a:r>
            <a:endParaRPr dirty="0"/>
          </a:p>
        </p:txBody>
      </p:sp>
      <p:sp>
        <p:nvSpPr>
          <p:cNvPr id="8" name="TextBox 7">
            <a:extLst>
              <a:ext uri="{FF2B5EF4-FFF2-40B4-BE49-F238E27FC236}">
                <a16:creationId xmlns:a16="http://schemas.microsoft.com/office/drawing/2014/main" id="{AA0F063F-9C76-959C-81FE-AA5A84477BA2}"/>
              </a:ext>
            </a:extLst>
          </p:cNvPr>
          <p:cNvSpPr txBox="1"/>
          <p:nvPr/>
        </p:nvSpPr>
        <p:spPr>
          <a:xfrm>
            <a:off x="666356" y="1266178"/>
            <a:ext cx="3084356" cy="1046440"/>
          </a:xfrm>
          <a:prstGeom prst="rect">
            <a:avLst/>
          </a:prstGeom>
          <a:noFill/>
        </p:spPr>
        <p:txBody>
          <a:bodyPr wrap="square">
            <a:spAutoFit/>
          </a:bodyPr>
          <a:lstStyle/>
          <a:p>
            <a:pPr>
              <a:lnSpc>
                <a:spcPct val="150000"/>
              </a:lnSpc>
            </a:pPr>
            <a:r>
              <a:rPr lang="en-SG" sz="2000" b="1" dirty="0">
                <a:solidFill>
                  <a:srgbClr val="7030A0"/>
                </a:solidFill>
                <a:latin typeface="+mn-lt"/>
              </a:rPr>
              <a:t>Hypothesis</a:t>
            </a:r>
          </a:p>
          <a:p>
            <a:r>
              <a:rPr lang="en-SG" sz="1600" dirty="0">
                <a:solidFill>
                  <a:schemeClr val="tx1"/>
                </a:solidFill>
                <a:latin typeface="+mn-lt"/>
              </a:rPr>
              <a:t>Rolling window used to create SWT wavelets</a:t>
            </a:r>
          </a:p>
        </p:txBody>
      </p:sp>
      <p:pic>
        <p:nvPicPr>
          <p:cNvPr id="14338" name="Picture 2" descr="kompilieren akademisch Beschleunigen Sie time series sliding window  Ausrüstung Zentimeter Pole">
            <a:extLst>
              <a:ext uri="{FF2B5EF4-FFF2-40B4-BE49-F238E27FC236}">
                <a16:creationId xmlns:a16="http://schemas.microsoft.com/office/drawing/2014/main" id="{BEED2F09-A83C-91E5-BD5C-565989851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12" y="752122"/>
            <a:ext cx="4935612" cy="363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6F4A73-AA75-1EE1-8606-D52529B0C304}"/>
              </a:ext>
            </a:extLst>
          </p:cNvPr>
          <p:cNvSpPr txBox="1"/>
          <p:nvPr/>
        </p:nvSpPr>
        <p:spPr>
          <a:xfrm>
            <a:off x="666356" y="2583039"/>
            <a:ext cx="3084356" cy="1046440"/>
          </a:xfrm>
          <a:prstGeom prst="rect">
            <a:avLst/>
          </a:prstGeom>
          <a:noFill/>
        </p:spPr>
        <p:txBody>
          <a:bodyPr wrap="square">
            <a:spAutoFit/>
          </a:bodyPr>
          <a:lstStyle/>
          <a:p>
            <a:pPr>
              <a:lnSpc>
                <a:spcPct val="150000"/>
              </a:lnSpc>
            </a:pPr>
            <a:r>
              <a:rPr lang="en-SG" sz="2000" b="1" dirty="0">
                <a:solidFill>
                  <a:srgbClr val="008A3E"/>
                </a:solidFill>
                <a:latin typeface="+mn-lt"/>
              </a:rPr>
              <a:t>Solution</a:t>
            </a:r>
          </a:p>
          <a:p>
            <a:r>
              <a:rPr lang="en-SG" sz="1600" dirty="0">
                <a:solidFill>
                  <a:schemeClr val="tx1"/>
                </a:solidFill>
                <a:latin typeface="+mn-lt"/>
              </a:rPr>
              <a:t>Use the Prediction window method</a:t>
            </a:r>
          </a:p>
        </p:txBody>
      </p:sp>
    </p:spTree>
    <p:extLst>
      <p:ext uri="{BB962C8B-B14F-4D97-AF65-F5344CB8AC3E}">
        <p14:creationId xmlns:p14="http://schemas.microsoft.com/office/powerpoint/2010/main" val="5419559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 Improvements</a:t>
            </a:r>
            <a:endParaRPr dirty="0"/>
          </a:p>
        </p:txBody>
      </p:sp>
      <p:sp>
        <p:nvSpPr>
          <p:cNvPr id="4" name="Subtitle 3">
            <a:extLst>
              <a:ext uri="{FF2B5EF4-FFF2-40B4-BE49-F238E27FC236}">
                <a16:creationId xmlns:a16="http://schemas.microsoft.com/office/drawing/2014/main" id="{0A288DBA-0BF1-9A3E-4E46-82E5FB931928}"/>
              </a:ext>
            </a:extLst>
          </p:cNvPr>
          <p:cNvSpPr txBox="1">
            <a:spLocks/>
          </p:cNvSpPr>
          <p:nvPr/>
        </p:nvSpPr>
        <p:spPr>
          <a:xfrm>
            <a:off x="769262" y="2390225"/>
            <a:ext cx="3356400" cy="1389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buFont typeface="Arial" panose="020B0604020202020204" pitchFamily="34" charset="0"/>
              <a:buChar char="•"/>
            </a:pPr>
            <a:endParaRPr lang="en-SG" dirty="0"/>
          </a:p>
          <a:p>
            <a:pPr lvl="1">
              <a:buFont typeface="Arial" panose="020B0604020202020204" pitchFamily="34" charset="0"/>
              <a:buChar char="•"/>
            </a:pPr>
            <a:endParaRPr lang="en-SG" dirty="0"/>
          </a:p>
        </p:txBody>
      </p:sp>
      <p:sp>
        <p:nvSpPr>
          <p:cNvPr id="5" name="Subtitle 7">
            <a:extLst>
              <a:ext uri="{FF2B5EF4-FFF2-40B4-BE49-F238E27FC236}">
                <a16:creationId xmlns:a16="http://schemas.microsoft.com/office/drawing/2014/main" id="{40F8EA75-16E6-31E0-6296-781F05DF7FF7}"/>
              </a:ext>
            </a:extLst>
          </p:cNvPr>
          <p:cNvSpPr txBox="1">
            <a:spLocks/>
          </p:cNvSpPr>
          <p:nvPr/>
        </p:nvSpPr>
        <p:spPr>
          <a:xfrm>
            <a:off x="720000" y="1126186"/>
            <a:ext cx="4391598" cy="35722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SG" sz="1600" dirty="0"/>
              <a:t>Using more complex Transformers</a:t>
            </a:r>
          </a:p>
          <a:p>
            <a:pPr>
              <a:lnSpc>
                <a:spcPct val="150000"/>
              </a:lnSpc>
            </a:pPr>
            <a:endParaRPr lang="en-SG" sz="1600" dirty="0"/>
          </a:p>
          <a:p>
            <a:pPr marL="285750" indent="-285750">
              <a:spcBef>
                <a:spcPts val="600"/>
              </a:spcBef>
              <a:spcAft>
                <a:spcPts val="600"/>
              </a:spcAft>
              <a:buFont typeface="Arial" panose="020B0604020202020204" pitchFamily="34" charset="0"/>
              <a:buChar char="•"/>
            </a:pPr>
            <a:r>
              <a:rPr lang="en-SG" sz="1600" dirty="0"/>
              <a:t>Experiment different combinations of inputs and outputs</a:t>
            </a:r>
          </a:p>
          <a:p>
            <a:pPr marL="742950" lvl="1" indent="-285750">
              <a:lnSpc>
                <a:spcPct val="150000"/>
              </a:lnSpc>
              <a:buFont typeface="Arial" panose="020B0604020202020204" pitchFamily="34" charset="0"/>
              <a:buChar char="•"/>
            </a:pPr>
            <a:r>
              <a:rPr lang="en-SG" sz="1600" dirty="0"/>
              <a:t>Actual inputs to Actual outputs</a:t>
            </a:r>
          </a:p>
          <a:p>
            <a:pPr marL="742950" lvl="1" indent="-285750">
              <a:lnSpc>
                <a:spcPct val="150000"/>
              </a:lnSpc>
              <a:buFont typeface="Arial" panose="020B0604020202020204" pitchFamily="34" charset="0"/>
              <a:buChar char="•"/>
            </a:pPr>
            <a:r>
              <a:rPr lang="en-SG" sz="1600" dirty="0"/>
              <a:t>Wave inputs to Actual outputs</a:t>
            </a:r>
          </a:p>
          <a:p>
            <a:pPr marL="742950" lvl="1" indent="-285750">
              <a:lnSpc>
                <a:spcPct val="150000"/>
              </a:lnSpc>
              <a:buFont typeface="Arial" panose="020B0604020202020204" pitchFamily="34" charset="0"/>
              <a:buChar char="•"/>
            </a:pPr>
            <a:r>
              <a:rPr lang="en-SG" sz="1600" dirty="0" err="1"/>
              <a:t>WaveActual</a:t>
            </a:r>
            <a:r>
              <a:rPr lang="en-SG" sz="1600" dirty="0"/>
              <a:t> inputs to Actual outputs</a:t>
            </a:r>
          </a:p>
          <a:p>
            <a:pPr marL="457200" lvl="1">
              <a:lnSpc>
                <a:spcPct val="150000"/>
              </a:lnSpc>
            </a:pPr>
            <a:endParaRPr lang="en-SG" sz="1600" dirty="0"/>
          </a:p>
          <a:p>
            <a:pPr marL="285750" indent="-285750">
              <a:spcBef>
                <a:spcPts val="600"/>
              </a:spcBef>
              <a:spcAft>
                <a:spcPts val="600"/>
              </a:spcAft>
              <a:buFont typeface="Arial" panose="020B0604020202020204" pitchFamily="34" charset="0"/>
              <a:buChar char="•"/>
            </a:pPr>
            <a:r>
              <a:rPr lang="en-SG" sz="1600" dirty="0"/>
              <a:t>Use multiple Transformers to train on each wavelet value and predict separately</a:t>
            </a:r>
          </a:p>
          <a:p>
            <a:pPr marL="285750" indent="-285750">
              <a:buFont typeface="Arial" panose="020B0604020202020204" pitchFamily="34" charset="0"/>
              <a:buChar char="•"/>
            </a:pPr>
            <a:endParaRPr lang="en-SG" sz="2000" dirty="0"/>
          </a:p>
          <a:p>
            <a:pPr marL="742950" lvl="1" indent="-285750">
              <a:buFont typeface="Arial" panose="020B0604020202020204" pitchFamily="34" charset="0"/>
              <a:buChar char="•"/>
            </a:pPr>
            <a:endParaRPr lang="en-SG" sz="2000" dirty="0"/>
          </a:p>
        </p:txBody>
      </p:sp>
      <p:pic>
        <p:nvPicPr>
          <p:cNvPr id="7" name="Picture 6">
            <a:extLst>
              <a:ext uri="{FF2B5EF4-FFF2-40B4-BE49-F238E27FC236}">
                <a16:creationId xmlns:a16="http://schemas.microsoft.com/office/drawing/2014/main" id="{CC9A8E69-D95B-FDF8-A1B4-57E27755C41F}"/>
              </a:ext>
            </a:extLst>
          </p:cNvPr>
          <p:cNvPicPr>
            <a:picLocks noChangeAspect="1"/>
          </p:cNvPicPr>
          <p:nvPr/>
        </p:nvPicPr>
        <p:blipFill>
          <a:blip r:embed="rId3"/>
          <a:stretch>
            <a:fillRect/>
          </a:stretch>
        </p:blipFill>
        <p:spPr>
          <a:xfrm>
            <a:off x="5697155" y="1375128"/>
            <a:ext cx="2677583" cy="2677583"/>
          </a:xfrm>
          <a:prstGeom prst="rect">
            <a:avLst/>
          </a:prstGeom>
        </p:spPr>
      </p:pic>
    </p:spTree>
    <p:extLst>
      <p:ext uri="{BB962C8B-B14F-4D97-AF65-F5344CB8AC3E}">
        <p14:creationId xmlns:p14="http://schemas.microsoft.com/office/powerpoint/2010/main" val="23177916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 Improvements</a:t>
            </a:r>
            <a:endParaRPr dirty="0"/>
          </a:p>
        </p:txBody>
      </p:sp>
      <p:graphicFrame>
        <p:nvGraphicFramePr>
          <p:cNvPr id="2" name="Table 1">
            <a:extLst>
              <a:ext uri="{FF2B5EF4-FFF2-40B4-BE49-F238E27FC236}">
                <a16:creationId xmlns:a16="http://schemas.microsoft.com/office/drawing/2014/main" id="{0AF04E96-B270-585C-F49F-D205F51042E5}"/>
              </a:ext>
            </a:extLst>
          </p:cNvPr>
          <p:cNvGraphicFramePr>
            <a:graphicFrameLocks noGrp="1"/>
          </p:cNvGraphicFramePr>
          <p:nvPr>
            <p:extLst>
              <p:ext uri="{D42A27DB-BD31-4B8C-83A1-F6EECF244321}">
                <p14:modId xmlns:p14="http://schemas.microsoft.com/office/powerpoint/2010/main" val="86514966"/>
              </p:ext>
            </p:extLst>
          </p:nvPr>
        </p:nvGraphicFramePr>
        <p:xfrm>
          <a:off x="1162757" y="1480574"/>
          <a:ext cx="6818486" cy="3521223"/>
        </p:xfrm>
        <a:graphic>
          <a:graphicData uri="http://schemas.openxmlformats.org/drawingml/2006/table">
            <a:tbl>
              <a:tblPr>
                <a:tableStyleId>{D0D731BF-6475-4C96-960C-7FFF9C7C893E}</a:tableStyleId>
              </a:tblPr>
              <a:tblGrid>
                <a:gridCol w="1404608">
                  <a:extLst>
                    <a:ext uri="{9D8B030D-6E8A-4147-A177-3AD203B41FA5}">
                      <a16:colId xmlns:a16="http://schemas.microsoft.com/office/drawing/2014/main" val="422653867"/>
                    </a:ext>
                  </a:extLst>
                </a:gridCol>
                <a:gridCol w="1404608">
                  <a:extLst>
                    <a:ext uri="{9D8B030D-6E8A-4147-A177-3AD203B41FA5}">
                      <a16:colId xmlns:a16="http://schemas.microsoft.com/office/drawing/2014/main" val="3490969521"/>
                    </a:ext>
                  </a:extLst>
                </a:gridCol>
                <a:gridCol w="1404608">
                  <a:extLst>
                    <a:ext uri="{9D8B030D-6E8A-4147-A177-3AD203B41FA5}">
                      <a16:colId xmlns:a16="http://schemas.microsoft.com/office/drawing/2014/main" val="1845731849"/>
                    </a:ext>
                  </a:extLst>
                </a:gridCol>
                <a:gridCol w="1404608">
                  <a:extLst>
                    <a:ext uri="{9D8B030D-6E8A-4147-A177-3AD203B41FA5}">
                      <a16:colId xmlns:a16="http://schemas.microsoft.com/office/drawing/2014/main" val="2671681361"/>
                    </a:ext>
                  </a:extLst>
                </a:gridCol>
                <a:gridCol w="1200054">
                  <a:extLst>
                    <a:ext uri="{9D8B030D-6E8A-4147-A177-3AD203B41FA5}">
                      <a16:colId xmlns:a16="http://schemas.microsoft.com/office/drawing/2014/main" val="965449452"/>
                    </a:ext>
                  </a:extLst>
                </a:gridCol>
              </a:tblGrid>
              <a:tr h="290075">
                <a:tc rowSpan="2">
                  <a:txBody>
                    <a:bodyPr/>
                    <a:lstStyle/>
                    <a:p>
                      <a:pPr algn="ctr">
                        <a:lnSpc>
                          <a:spcPct val="115000"/>
                        </a:lnSpc>
                      </a:pPr>
                      <a:r>
                        <a:rPr lang="en-SG" sz="1200">
                          <a:effectLst/>
                        </a:rPr>
                        <a:t>Models</a:t>
                      </a:r>
                      <a:endParaRPr lang="en-SG" sz="110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tc gridSpan="4">
                  <a:txBody>
                    <a:bodyPr/>
                    <a:lstStyle/>
                    <a:p>
                      <a:pPr algn="ctr">
                        <a:lnSpc>
                          <a:spcPct val="115000"/>
                        </a:lnSpc>
                      </a:pPr>
                      <a:r>
                        <a:rPr lang="en-SG" sz="1200">
                          <a:effectLst/>
                        </a:rPr>
                        <a:t>Forecast time steps = 24, lookback = 5 weeks</a:t>
                      </a:r>
                      <a:endParaRPr lang="en-SG" sz="110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566464647"/>
                  </a:ext>
                </a:extLst>
              </a:tr>
              <a:tr h="290075">
                <a:tc vMerge="1">
                  <a:txBody>
                    <a:bodyPr/>
                    <a:lstStyle/>
                    <a:p>
                      <a:endParaRPr lang="en-SG"/>
                    </a:p>
                  </a:txBody>
                  <a:tcPr/>
                </a:tc>
                <a:tc>
                  <a:txBody>
                    <a:bodyPr/>
                    <a:lstStyle/>
                    <a:p>
                      <a:pPr algn="ctr">
                        <a:lnSpc>
                          <a:spcPct val="115000"/>
                        </a:lnSpc>
                      </a:pPr>
                      <a:r>
                        <a:rPr lang="en-SG" sz="1200">
                          <a:effectLst/>
                        </a:rPr>
                        <a:t>MSE</a:t>
                      </a:r>
                      <a:endParaRPr lang="en-SG" sz="110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tc>
                  <a:txBody>
                    <a:bodyPr/>
                    <a:lstStyle/>
                    <a:p>
                      <a:pPr algn="ctr">
                        <a:lnSpc>
                          <a:spcPct val="115000"/>
                        </a:lnSpc>
                      </a:pPr>
                      <a:r>
                        <a:rPr lang="en-SG" sz="1200">
                          <a:effectLst/>
                        </a:rPr>
                        <a:t>RMSE</a:t>
                      </a:r>
                      <a:endParaRPr lang="en-SG" sz="110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tc>
                  <a:txBody>
                    <a:bodyPr/>
                    <a:lstStyle/>
                    <a:p>
                      <a:pPr algn="ctr">
                        <a:lnSpc>
                          <a:spcPct val="115000"/>
                        </a:lnSpc>
                      </a:pPr>
                      <a:r>
                        <a:rPr lang="en-SG" sz="1200">
                          <a:effectLst/>
                        </a:rPr>
                        <a:t>MAE</a:t>
                      </a:r>
                      <a:endParaRPr lang="en-SG" sz="110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tc>
                  <a:txBody>
                    <a:bodyPr/>
                    <a:lstStyle/>
                    <a:p>
                      <a:pPr algn="ctr">
                        <a:lnSpc>
                          <a:spcPct val="115000"/>
                        </a:lnSpc>
                      </a:pPr>
                      <a:r>
                        <a:rPr lang="en-SG" sz="1200" dirty="0" err="1">
                          <a:effectLst/>
                        </a:rPr>
                        <a:t>sMAPE</a:t>
                      </a:r>
                      <a:endParaRPr lang="en-SG" sz="1100" dirty="0">
                        <a:effectLst/>
                        <a:latin typeface="Arial" panose="020B0604020202020204" pitchFamily="34" charset="0"/>
                        <a:ea typeface="Arial" panose="020B0604020202020204" pitchFamily="34" charset="0"/>
                      </a:endParaRPr>
                    </a:p>
                  </a:txBody>
                  <a:tcPr marL="68580" marR="68580" marT="0" marB="0" anchor="ctr">
                    <a:solidFill>
                      <a:schemeClr val="tx1">
                        <a:lumMod val="25000"/>
                        <a:lumOff val="75000"/>
                      </a:schemeClr>
                    </a:solidFill>
                  </a:tcPr>
                </a:tc>
                <a:extLst>
                  <a:ext uri="{0D108BD9-81ED-4DB2-BD59-A6C34878D82A}">
                    <a16:rowId xmlns:a16="http://schemas.microsoft.com/office/drawing/2014/main" val="615448091"/>
                  </a:ext>
                </a:extLst>
              </a:tr>
              <a:tr h="290075">
                <a:tc>
                  <a:txBody>
                    <a:bodyPr/>
                    <a:lstStyle/>
                    <a:p>
                      <a:pPr algn="ctr">
                        <a:lnSpc>
                          <a:spcPct val="115000"/>
                        </a:lnSpc>
                      </a:pPr>
                      <a:r>
                        <a:rPr lang="en-SG" sz="1050">
                          <a:effectLst/>
                        </a:rPr>
                        <a:t>DARTS Transformer</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0.003349</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0.049119</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0.040837</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0.118589</a:t>
                      </a:r>
                      <a:endParaRPr lang="en-SG" sz="105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0105096"/>
                  </a:ext>
                </a:extLst>
              </a:tr>
              <a:tr h="345865">
                <a:tc>
                  <a:txBody>
                    <a:bodyPr/>
                    <a:lstStyle/>
                    <a:p>
                      <a:pPr algn="ctr">
                        <a:lnSpc>
                          <a:spcPct val="115000"/>
                        </a:lnSpc>
                      </a:pPr>
                      <a:r>
                        <a:rPr lang="en-SG" sz="1050">
                          <a:effectLst/>
                        </a:rPr>
                        <a:t>Transformer (predict 24)</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0.025787</a:t>
                      </a:r>
                      <a:endParaRPr lang="en-SG"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0.160583</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0.133045</a:t>
                      </a:r>
                      <a:endParaRPr lang="en-SG"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0.350473</a:t>
                      </a:r>
                      <a:endParaRPr lang="en-SG" sz="105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37090080"/>
                  </a:ext>
                </a:extLst>
              </a:tr>
              <a:tr h="290075">
                <a:tc>
                  <a:txBody>
                    <a:bodyPr/>
                    <a:lstStyle/>
                    <a:p>
                      <a:pPr algn="ctr">
                        <a:lnSpc>
                          <a:spcPct val="115000"/>
                        </a:lnSpc>
                      </a:pPr>
                      <a:r>
                        <a:rPr lang="en-SG" sz="1050" b="1" dirty="0">
                          <a:solidFill>
                            <a:srgbClr val="FF0000"/>
                          </a:solidFill>
                          <a:effectLst/>
                        </a:rPr>
                        <a:t>Sparse Transformer</a:t>
                      </a:r>
                      <a:endParaRPr lang="en-SG" sz="1050" b="1" dirty="0">
                        <a:solidFill>
                          <a:srgbClr val="FF0000"/>
                        </a:solidFill>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b="1" dirty="0">
                          <a:solidFill>
                            <a:srgbClr val="FF0000"/>
                          </a:solidFill>
                          <a:effectLst/>
                        </a:rPr>
                        <a:t>0.002833</a:t>
                      </a:r>
                      <a:endParaRPr lang="en-SG" sz="1050" b="1" dirty="0">
                        <a:solidFill>
                          <a:srgbClr val="FF0000"/>
                        </a:solidFill>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b="1" dirty="0">
                          <a:solidFill>
                            <a:srgbClr val="FF0000"/>
                          </a:solidFill>
                          <a:effectLst/>
                        </a:rPr>
                        <a:t>0.047215</a:t>
                      </a:r>
                      <a:endParaRPr lang="en-SG" sz="1050" b="1" dirty="0">
                        <a:solidFill>
                          <a:srgbClr val="FF0000"/>
                        </a:solidFill>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b="1" dirty="0">
                          <a:solidFill>
                            <a:srgbClr val="FF0000"/>
                          </a:solidFill>
                          <a:effectLst/>
                        </a:rPr>
                        <a:t>0.0409342</a:t>
                      </a:r>
                      <a:endParaRPr lang="en-SG" sz="1050" b="1" dirty="0">
                        <a:solidFill>
                          <a:srgbClr val="FF0000"/>
                        </a:solidFill>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b="1" dirty="0">
                          <a:solidFill>
                            <a:srgbClr val="FF0000"/>
                          </a:solidFill>
                          <a:effectLst/>
                        </a:rPr>
                        <a:t>0.115113</a:t>
                      </a:r>
                      <a:endParaRPr lang="en-SG" sz="1050" b="1" dirty="0">
                        <a:solidFill>
                          <a:srgbClr val="FF0000"/>
                        </a:solidFill>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30799062"/>
                  </a:ext>
                </a:extLst>
              </a:tr>
              <a:tr h="345865">
                <a:tc>
                  <a:txBody>
                    <a:bodyPr/>
                    <a:lstStyle/>
                    <a:p>
                      <a:pPr algn="ctr">
                        <a:lnSpc>
                          <a:spcPct val="115000"/>
                        </a:lnSpc>
                      </a:pPr>
                      <a:r>
                        <a:rPr lang="en-SG" sz="1050">
                          <a:effectLst/>
                        </a:rPr>
                        <a:t>Transformer (pred window)</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0.018223</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0.134993</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0.107688</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0.297723</a:t>
                      </a:r>
                      <a:endParaRPr lang="en-SG" sz="105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18835918"/>
                  </a:ext>
                </a:extLst>
              </a:tr>
              <a:tr h="345865">
                <a:tc>
                  <a:txBody>
                    <a:bodyPr/>
                    <a:lstStyle/>
                    <a:p>
                      <a:pPr algn="ctr">
                        <a:lnSpc>
                          <a:spcPct val="115000"/>
                        </a:lnSpc>
                      </a:pPr>
                      <a:r>
                        <a:rPr lang="en-SG" sz="1050" dirty="0">
                          <a:effectLst/>
                        </a:rPr>
                        <a:t>Sparse Transformer (Predict 24)</a:t>
                      </a:r>
                      <a:endParaRPr lang="en-SG"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0.012121</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0.110098</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0.089894</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0.256263</a:t>
                      </a:r>
                      <a:endParaRPr lang="en-SG" sz="105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551763136"/>
                  </a:ext>
                </a:extLst>
              </a:tr>
              <a:tr h="345865">
                <a:tc>
                  <a:txBody>
                    <a:bodyPr/>
                    <a:lstStyle/>
                    <a:p>
                      <a:pPr algn="ctr">
                        <a:lnSpc>
                          <a:spcPct val="115000"/>
                        </a:lnSpc>
                      </a:pPr>
                      <a:r>
                        <a:rPr lang="en-SG" sz="1050">
                          <a:effectLst/>
                        </a:rPr>
                        <a:t>Sparse Transformer (Wave to Target)</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0.018295</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0.13526</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0.107953</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0.297768</a:t>
                      </a:r>
                      <a:endParaRPr lang="en-SG" sz="105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73542324"/>
                  </a:ext>
                </a:extLst>
              </a:tr>
              <a:tr h="526471">
                <a:tc>
                  <a:txBody>
                    <a:bodyPr/>
                    <a:lstStyle/>
                    <a:p>
                      <a:pPr algn="ctr">
                        <a:lnSpc>
                          <a:spcPct val="115000"/>
                        </a:lnSpc>
                      </a:pPr>
                      <a:r>
                        <a:rPr lang="en-SG" sz="1050">
                          <a:effectLst/>
                        </a:rPr>
                        <a:t>Sparse Transformer (WaveActual to Target)</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0.0031148</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0.055811</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0.043456</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0.12338</a:t>
                      </a:r>
                      <a:endParaRPr lang="en-SG" sz="105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550884319"/>
                  </a:ext>
                </a:extLst>
              </a:tr>
              <a:tr h="345865">
                <a:tc>
                  <a:txBody>
                    <a:bodyPr/>
                    <a:lstStyle/>
                    <a:p>
                      <a:pPr algn="ctr">
                        <a:lnSpc>
                          <a:spcPct val="115000"/>
                        </a:lnSpc>
                      </a:pPr>
                      <a:r>
                        <a:rPr lang="en-SG" sz="1050">
                          <a:effectLst/>
                        </a:rPr>
                        <a:t>multi MODWT Transformer</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0.0063847</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a:effectLst/>
                        </a:rPr>
                        <a:t>0.0700382</a:t>
                      </a:r>
                      <a:endParaRPr lang="en-SG" sz="105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0.063625</a:t>
                      </a:r>
                      <a:endParaRPr lang="en-SG"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pPr>
                      <a:r>
                        <a:rPr lang="en-SG" sz="1050" dirty="0">
                          <a:effectLst/>
                        </a:rPr>
                        <a:t>0.190151</a:t>
                      </a:r>
                      <a:endParaRPr lang="en-SG" sz="105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82453448"/>
                  </a:ext>
                </a:extLst>
              </a:tr>
            </a:tbl>
          </a:graphicData>
        </a:graphic>
      </p:graphicFrame>
      <p:sp>
        <p:nvSpPr>
          <p:cNvPr id="3" name="TextBox 2">
            <a:extLst>
              <a:ext uri="{FF2B5EF4-FFF2-40B4-BE49-F238E27FC236}">
                <a16:creationId xmlns:a16="http://schemas.microsoft.com/office/drawing/2014/main" id="{539D5831-68DC-FBDA-019C-E52B2CBC2497}"/>
              </a:ext>
            </a:extLst>
          </p:cNvPr>
          <p:cNvSpPr txBox="1"/>
          <p:nvPr/>
        </p:nvSpPr>
        <p:spPr>
          <a:xfrm>
            <a:off x="2935111" y="1064723"/>
            <a:ext cx="3273778" cy="338554"/>
          </a:xfrm>
          <a:prstGeom prst="rect">
            <a:avLst/>
          </a:prstGeom>
          <a:noFill/>
        </p:spPr>
        <p:txBody>
          <a:bodyPr wrap="square" rtlCol="0">
            <a:spAutoFit/>
          </a:bodyPr>
          <a:lstStyle/>
          <a:p>
            <a:pPr algn="ctr"/>
            <a:r>
              <a:rPr lang="en-US" sz="1600" dirty="0"/>
              <a:t>Dayton dataset, Data Leakage</a:t>
            </a:r>
            <a:endParaRPr lang="en-SG" sz="1200" i="0" dirty="0">
              <a:solidFill>
                <a:srgbClr val="FF0000"/>
              </a:solidFill>
              <a:effectLst/>
              <a:highlight>
                <a:srgbClr val="FFFF00"/>
              </a:highlight>
              <a:latin typeface="+mn-lt"/>
            </a:endParaRPr>
          </a:p>
        </p:txBody>
      </p:sp>
    </p:spTree>
    <p:extLst>
      <p:ext uri="{BB962C8B-B14F-4D97-AF65-F5344CB8AC3E}">
        <p14:creationId xmlns:p14="http://schemas.microsoft.com/office/powerpoint/2010/main" val="2131692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068928"/>
            <a:ext cx="4107131"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Work</a:t>
            </a:r>
            <a:endParaRPr dirty="0"/>
          </a:p>
        </p:txBody>
      </p:sp>
      <p:sp>
        <p:nvSpPr>
          <p:cNvPr id="2693" name="Google Shape;2693;p31"/>
          <p:cNvSpPr txBox="1">
            <a:spLocks noGrp="1"/>
          </p:cNvSpPr>
          <p:nvPr>
            <p:ph type="subTitle" idx="1"/>
          </p:nvPr>
        </p:nvSpPr>
        <p:spPr>
          <a:xfrm>
            <a:off x="713225" y="3630750"/>
            <a:ext cx="4366775"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Possible Improvements and Future Research</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5606" name="Picture 6" descr="Flying car ">
            <a:extLst>
              <a:ext uri="{FF2B5EF4-FFF2-40B4-BE49-F238E27FC236}">
                <a16:creationId xmlns:a16="http://schemas.microsoft.com/office/drawing/2014/main" id="{9C064310-B18B-8246-3D74-E4DC5C339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610" y="1512750"/>
            <a:ext cx="2118000" cy="21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01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sp>
        <p:nvSpPr>
          <p:cNvPr id="14" name="TextBox 13">
            <a:extLst>
              <a:ext uri="{FF2B5EF4-FFF2-40B4-BE49-F238E27FC236}">
                <a16:creationId xmlns:a16="http://schemas.microsoft.com/office/drawing/2014/main" id="{75459D62-701F-0B3D-5695-A21F3EE93946}"/>
              </a:ext>
            </a:extLst>
          </p:cNvPr>
          <p:cNvSpPr txBox="1"/>
          <p:nvPr/>
        </p:nvSpPr>
        <p:spPr>
          <a:xfrm>
            <a:off x="3382466" y="1323350"/>
            <a:ext cx="2379017" cy="584775"/>
          </a:xfrm>
          <a:prstGeom prst="rect">
            <a:avLst/>
          </a:prstGeom>
          <a:solidFill>
            <a:schemeClr val="accent1">
              <a:lumMod val="20000"/>
              <a:lumOff val="80000"/>
            </a:schemeClr>
          </a:solidFill>
        </p:spPr>
        <p:txBody>
          <a:bodyPr wrap="square" rtlCol="0" anchor="ctr">
            <a:spAutoFit/>
          </a:bodyPr>
          <a:lstStyle/>
          <a:p>
            <a:pPr algn="ctr"/>
            <a:r>
              <a:rPr lang="en-SG" sz="1600" b="1" dirty="0">
                <a:solidFill>
                  <a:schemeClr val="accent1">
                    <a:lumMod val="75000"/>
                  </a:schemeClr>
                </a:solidFill>
              </a:rPr>
              <a:t>Transformer Library Functions</a:t>
            </a:r>
          </a:p>
        </p:txBody>
      </p:sp>
      <p:sp>
        <p:nvSpPr>
          <p:cNvPr id="15" name="TextBox 14">
            <a:extLst>
              <a:ext uri="{FF2B5EF4-FFF2-40B4-BE49-F238E27FC236}">
                <a16:creationId xmlns:a16="http://schemas.microsoft.com/office/drawing/2014/main" id="{411AB639-EF3C-E606-6D5F-DA5FCFC9E188}"/>
              </a:ext>
            </a:extLst>
          </p:cNvPr>
          <p:cNvSpPr txBox="1"/>
          <p:nvPr/>
        </p:nvSpPr>
        <p:spPr>
          <a:xfrm>
            <a:off x="720001" y="1323349"/>
            <a:ext cx="2379000" cy="584775"/>
          </a:xfrm>
          <a:prstGeom prst="rect">
            <a:avLst/>
          </a:prstGeom>
          <a:solidFill>
            <a:schemeClr val="accent1">
              <a:lumMod val="20000"/>
              <a:lumOff val="80000"/>
            </a:schemeClr>
          </a:solidFill>
        </p:spPr>
        <p:txBody>
          <a:bodyPr wrap="square" rtlCol="0" anchor="ctr">
            <a:spAutoFit/>
          </a:bodyPr>
          <a:lstStyle/>
          <a:p>
            <a:pPr algn="ctr"/>
            <a:r>
              <a:rPr lang="en-SG" sz="1600" b="1" dirty="0">
                <a:solidFill>
                  <a:schemeClr val="accent1">
                    <a:lumMod val="75000"/>
                  </a:schemeClr>
                </a:solidFill>
              </a:rPr>
              <a:t>Data processing Strategy</a:t>
            </a:r>
          </a:p>
        </p:txBody>
      </p:sp>
      <p:sp>
        <p:nvSpPr>
          <p:cNvPr id="16" name="TextBox 15">
            <a:extLst>
              <a:ext uri="{FF2B5EF4-FFF2-40B4-BE49-F238E27FC236}">
                <a16:creationId xmlns:a16="http://schemas.microsoft.com/office/drawing/2014/main" id="{C6B38004-8F30-3BB5-F50D-87E623950A94}"/>
              </a:ext>
            </a:extLst>
          </p:cNvPr>
          <p:cNvSpPr txBox="1"/>
          <p:nvPr/>
        </p:nvSpPr>
        <p:spPr>
          <a:xfrm>
            <a:off x="6044849" y="1323349"/>
            <a:ext cx="2379017" cy="583200"/>
          </a:xfrm>
          <a:prstGeom prst="rect">
            <a:avLst/>
          </a:prstGeom>
          <a:solidFill>
            <a:schemeClr val="accent1">
              <a:lumMod val="20000"/>
              <a:lumOff val="80000"/>
            </a:schemeClr>
          </a:solidFill>
        </p:spPr>
        <p:txBody>
          <a:bodyPr wrap="square" rtlCol="0" anchor="ctr">
            <a:noAutofit/>
          </a:bodyPr>
          <a:lstStyle/>
          <a:p>
            <a:pPr algn="ctr"/>
            <a:r>
              <a:rPr lang="en-SG" sz="1600" b="1" dirty="0">
                <a:solidFill>
                  <a:schemeClr val="accent1">
                    <a:lumMod val="75000"/>
                  </a:schemeClr>
                </a:solidFill>
              </a:rPr>
              <a:t>Future AI techniques</a:t>
            </a:r>
          </a:p>
        </p:txBody>
      </p:sp>
      <p:sp>
        <p:nvSpPr>
          <p:cNvPr id="17" name="Google Shape;3327;p41">
            <a:extLst>
              <a:ext uri="{FF2B5EF4-FFF2-40B4-BE49-F238E27FC236}">
                <a16:creationId xmlns:a16="http://schemas.microsoft.com/office/drawing/2014/main" id="{0A546951-064A-48C4-5E80-0DBF1A0C2248}"/>
              </a:ext>
            </a:extLst>
          </p:cNvPr>
          <p:cNvSpPr txBox="1">
            <a:spLocks/>
          </p:cNvSpPr>
          <p:nvPr/>
        </p:nvSpPr>
        <p:spPr>
          <a:xfrm>
            <a:off x="719984" y="2029067"/>
            <a:ext cx="2379017" cy="1908413"/>
          </a:xfrm>
          <a:prstGeom prst="rect">
            <a:avLst/>
          </a:prstGeom>
          <a:solidFill>
            <a:schemeClr val="accent6">
              <a:lumMod val="8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85750" indent="-285750">
              <a:buFont typeface="Arial" panose="020B0604020202020204" pitchFamily="34" charset="0"/>
              <a:buChar char="•"/>
            </a:pPr>
            <a:r>
              <a:rPr lang="en-SG" dirty="0"/>
              <a:t>Other wavelet transformations</a:t>
            </a:r>
          </a:p>
          <a:p>
            <a:pPr marL="285750" indent="-285750">
              <a:buFont typeface="Arial" panose="020B0604020202020204" pitchFamily="34" charset="0"/>
              <a:buChar char="•"/>
            </a:pPr>
            <a:r>
              <a:rPr lang="en-SG" dirty="0"/>
              <a:t>Expanding Window</a:t>
            </a:r>
          </a:p>
        </p:txBody>
      </p:sp>
      <p:sp>
        <p:nvSpPr>
          <p:cNvPr id="20" name="Google Shape;3327;p41">
            <a:extLst>
              <a:ext uri="{FF2B5EF4-FFF2-40B4-BE49-F238E27FC236}">
                <a16:creationId xmlns:a16="http://schemas.microsoft.com/office/drawing/2014/main" id="{C04CA4DD-4F1E-60CE-7BFC-1F26863BB172}"/>
              </a:ext>
            </a:extLst>
          </p:cNvPr>
          <p:cNvSpPr txBox="1">
            <a:spLocks/>
          </p:cNvSpPr>
          <p:nvPr/>
        </p:nvSpPr>
        <p:spPr>
          <a:xfrm>
            <a:off x="3382417" y="2029066"/>
            <a:ext cx="2379017" cy="1908413"/>
          </a:xfrm>
          <a:prstGeom prst="rect">
            <a:avLst/>
          </a:prstGeom>
          <a:solidFill>
            <a:schemeClr val="accent6">
              <a:lumMod val="8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85750" indent="-285750">
              <a:buFont typeface="Arial" panose="020B0604020202020204" pitchFamily="34" charset="0"/>
              <a:buChar char="•"/>
            </a:pPr>
            <a:r>
              <a:rPr lang="en-SG" dirty="0"/>
              <a:t>Darts Transformer library offers more forecast alternatives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Historical Forecast</a:t>
            </a:r>
          </a:p>
          <a:p>
            <a:pPr marL="285750" indent="-285750">
              <a:buFont typeface="Arial" panose="020B0604020202020204" pitchFamily="34" charset="0"/>
              <a:buChar char="•"/>
            </a:pPr>
            <a:r>
              <a:rPr lang="en-SG" dirty="0"/>
              <a:t>Backtracking</a:t>
            </a:r>
          </a:p>
        </p:txBody>
      </p:sp>
      <p:sp>
        <p:nvSpPr>
          <p:cNvPr id="21" name="Google Shape;3327;p41">
            <a:extLst>
              <a:ext uri="{FF2B5EF4-FFF2-40B4-BE49-F238E27FC236}">
                <a16:creationId xmlns:a16="http://schemas.microsoft.com/office/drawing/2014/main" id="{100B2796-33E4-843D-728C-3D83A853781D}"/>
              </a:ext>
            </a:extLst>
          </p:cNvPr>
          <p:cNvSpPr txBox="1">
            <a:spLocks/>
          </p:cNvSpPr>
          <p:nvPr/>
        </p:nvSpPr>
        <p:spPr>
          <a:xfrm>
            <a:off x="6044850" y="2029066"/>
            <a:ext cx="2379017" cy="1908413"/>
          </a:xfrm>
          <a:prstGeom prst="rect">
            <a:avLst/>
          </a:prstGeom>
          <a:solidFill>
            <a:schemeClr val="accent6">
              <a:lumMod val="8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85750" indent="-285750">
              <a:buFont typeface="Arial" panose="020B0604020202020204" pitchFamily="34" charset="0"/>
              <a:buChar char="•"/>
            </a:pPr>
            <a:r>
              <a:rPr lang="en-SG" dirty="0"/>
              <a:t>New AI models in the future</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effectLst/>
                <a:latin typeface="Lato" panose="020F0502020204030203" pitchFamily="34" charset="0"/>
                <a:ea typeface="Lato" panose="020F0502020204030203" pitchFamily="34" charset="0"/>
                <a:cs typeface="Lato" panose="020F0502020204030203" pitchFamily="34" charset="0"/>
              </a:rPr>
              <a:t>Time-series Generative Adversarial Networks (Time GAN) </a:t>
            </a:r>
            <a:endParaRPr lang="en-SG" sz="11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33104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068928"/>
            <a:ext cx="77175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1506" name="Picture 2" descr="Conclusion ">
            <a:extLst>
              <a:ext uri="{FF2B5EF4-FFF2-40B4-BE49-F238E27FC236}">
                <a16:creationId xmlns:a16="http://schemas.microsoft.com/office/drawing/2014/main" id="{BE515887-9546-AB35-B8A4-C2508604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022" y="1233610"/>
            <a:ext cx="2120588" cy="212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74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42E9-F295-6FBB-76E7-0B2ADA0BF980}"/>
              </a:ext>
            </a:extLst>
          </p:cNvPr>
          <p:cNvSpPr>
            <a:spLocks noGrp="1"/>
          </p:cNvSpPr>
          <p:nvPr>
            <p:ph type="title"/>
          </p:nvPr>
        </p:nvSpPr>
        <p:spPr/>
        <p:txBody>
          <a:bodyPr/>
          <a:lstStyle/>
          <a:p>
            <a:r>
              <a:rPr lang="en-SG" dirty="0"/>
              <a:t>Conclusion</a:t>
            </a:r>
          </a:p>
        </p:txBody>
      </p:sp>
      <p:sp>
        <p:nvSpPr>
          <p:cNvPr id="16" name="Subtitle 7">
            <a:extLst>
              <a:ext uri="{FF2B5EF4-FFF2-40B4-BE49-F238E27FC236}">
                <a16:creationId xmlns:a16="http://schemas.microsoft.com/office/drawing/2014/main" id="{B1F8C800-5FD6-A1FD-FA32-CA379E70C822}"/>
              </a:ext>
            </a:extLst>
          </p:cNvPr>
          <p:cNvSpPr txBox="1">
            <a:spLocks/>
          </p:cNvSpPr>
          <p:nvPr/>
        </p:nvSpPr>
        <p:spPr>
          <a:xfrm>
            <a:off x="720000" y="2650773"/>
            <a:ext cx="3592356"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SG" sz="1800" dirty="0">
                <a:solidFill>
                  <a:schemeClr val="tx1"/>
                </a:solidFill>
                <a:latin typeface="+mn-lt"/>
              </a:rPr>
              <a:t>Effect of </a:t>
            </a:r>
            <a:r>
              <a:rPr lang="en-SG" sz="1800" dirty="0">
                <a:solidFill>
                  <a:srgbClr val="FF0000"/>
                </a:solidFill>
                <a:latin typeface="+mn-lt"/>
              </a:rPr>
              <a:t>Data Leakage</a:t>
            </a:r>
          </a:p>
          <a:p>
            <a:endParaRPr lang="en-SG" sz="2000" dirty="0"/>
          </a:p>
          <a:p>
            <a:pPr marL="742950" lvl="1" indent="-285750">
              <a:buFont typeface="Arial" panose="020B0604020202020204" pitchFamily="34" charset="0"/>
              <a:buChar char="•"/>
            </a:pPr>
            <a:endParaRPr lang="en-SG" sz="2000" dirty="0"/>
          </a:p>
        </p:txBody>
      </p:sp>
      <p:sp>
        <p:nvSpPr>
          <p:cNvPr id="19" name="Subtitle 7">
            <a:extLst>
              <a:ext uri="{FF2B5EF4-FFF2-40B4-BE49-F238E27FC236}">
                <a16:creationId xmlns:a16="http://schemas.microsoft.com/office/drawing/2014/main" id="{89810C5C-2F28-8449-0A05-ACE048185E31}"/>
              </a:ext>
            </a:extLst>
          </p:cNvPr>
          <p:cNvSpPr txBox="1">
            <a:spLocks/>
          </p:cNvSpPr>
          <p:nvPr/>
        </p:nvSpPr>
        <p:spPr>
          <a:xfrm>
            <a:off x="4572000" y="2650773"/>
            <a:ext cx="3592356" cy="6681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SG" sz="1800" dirty="0">
                <a:solidFill>
                  <a:schemeClr val="tx1"/>
                </a:solidFill>
                <a:latin typeface="+mn-lt"/>
              </a:rPr>
              <a:t>Future potential of </a:t>
            </a:r>
            <a:r>
              <a:rPr lang="en-SG" sz="1800" dirty="0">
                <a:solidFill>
                  <a:srgbClr val="7030A0"/>
                </a:solidFill>
                <a:latin typeface="+mn-lt"/>
              </a:rPr>
              <a:t>Wavelet Transformations</a:t>
            </a:r>
          </a:p>
        </p:txBody>
      </p:sp>
      <p:sp>
        <p:nvSpPr>
          <p:cNvPr id="22" name="TextBox 21">
            <a:extLst>
              <a:ext uri="{FF2B5EF4-FFF2-40B4-BE49-F238E27FC236}">
                <a16:creationId xmlns:a16="http://schemas.microsoft.com/office/drawing/2014/main" id="{BB656BB5-CA35-C9D5-0D73-9EA4FD19753B}"/>
              </a:ext>
            </a:extLst>
          </p:cNvPr>
          <p:cNvSpPr txBox="1"/>
          <p:nvPr/>
        </p:nvSpPr>
        <p:spPr>
          <a:xfrm>
            <a:off x="720000" y="3408515"/>
            <a:ext cx="3592356" cy="1107996"/>
          </a:xfrm>
          <a:prstGeom prst="rect">
            <a:avLst/>
          </a:prstGeom>
          <a:noFill/>
        </p:spPr>
        <p:txBody>
          <a:bodyPr wrap="square">
            <a:spAutoFit/>
          </a:bodyPr>
          <a:lstStyle/>
          <a:p>
            <a:pPr marL="742950" lvl="5" indent="-285750">
              <a:spcBef>
                <a:spcPts val="600"/>
              </a:spcBef>
              <a:spcAft>
                <a:spcPts val="600"/>
              </a:spcAft>
              <a:buFont typeface="Arial" panose="020B0604020202020204" pitchFamily="34" charset="0"/>
              <a:buChar char="•"/>
            </a:pPr>
            <a:r>
              <a:rPr lang="en-SG" dirty="0"/>
              <a:t>Over Optimistic Results</a:t>
            </a:r>
          </a:p>
          <a:p>
            <a:pPr marL="742950" lvl="1" indent="-285750">
              <a:spcBef>
                <a:spcPts val="600"/>
              </a:spcBef>
              <a:spcAft>
                <a:spcPts val="600"/>
              </a:spcAft>
              <a:buFont typeface="Arial" panose="020B0604020202020204" pitchFamily="34" charset="0"/>
              <a:buChar char="•"/>
            </a:pPr>
            <a:r>
              <a:rPr lang="en-SG" sz="1400" dirty="0"/>
              <a:t>Credibility of time series forecasting results in research papers</a:t>
            </a:r>
          </a:p>
        </p:txBody>
      </p:sp>
      <p:sp>
        <p:nvSpPr>
          <p:cNvPr id="24" name="TextBox 23">
            <a:extLst>
              <a:ext uri="{FF2B5EF4-FFF2-40B4-BE49-F238E27FC236}">
                <a16:creationId xmlns:a16="http://schemas.microsoft.com/office/drawing/2014/main" id="{55D45546-390F-E2C3-1399-B359D80C1101}"/>
              </a:ext>
            </a:extLst>
          </p:cNvPr>
          <p:cNvSpPr txBox="1"/>
          <p:nvPr/>
        </p:nvSpPr>
        <p:spPr>
          <a:xfrm>
            <a:off x="4572000" y="3408515"/>
            <a:ext cx="3592356" cy="892552"/>
          </a:xfrm>
          <a:prstGeom prst="rect">
            <a:avLst/>
          </a:prstGeom>
          <a:noFill/>
        </p:spPr>
        <p:txBody>
          <a:bodyPr wrap="square">
            <a:spAutoFit/>
          </a:bodyPr>
          <a:lstStyle/>
          <a:p>
            <a:pPr marL="742950" lvl="1" indent="-285750">
              <a:spcBef>
                <a:spcPts val="600"/>
              </a:spcBef>
              <a:spcAft>
                <a:spcPts val="600"/>
              </a:spcAft>
              <a:buFont typeface="Arial" panose="020B0604020202020204" pitchFamily="34" charset="0"/>
              <a:buChar char="•"/>
            </a:pPr>
            <a:r>
              <a:rPr lang="en-SG" sz="1400" dirty="0"/>
              <a:t>Partial utilization</a:t>
            </a:r>
          </a:p>
          <a:p>
            <a:pPr marL="742950" lvl="1" indent="-285750">
              <a:spcBef>
                <a:spcPts val="600"/>
              </a:spcBef>
              <a:spcAft>
                <a:spcPts val="600"/>
              </a:spcAft>
              <a:buFont typeface="Arial" panose="020B0604020202020204" pitchFamily="34" charset="0"/>
              <a:buChar char="•"/>
            </a:pPr>
            <a:r>
              <a:rPr lang="en-SG" sz="1400" dirty="0"/>
              <a:t>More Sophisticated Techniques can extract more from it</a:t>
            </a:r>
          </a:p>
        </p:txBody>
      </p:sp>
      <p:pic>
        <p:nvPicPr>
          <p:cNvPr id="20490" name="Picture 10" descr="Info ">
            <a:extLst>
              <a:ext uri="{FF2B5EF4-FFF2-40B4-BE49-F238E27FC236}">
                <a16:creationId xmlns:a16="http://schemas.microsoft.com/office/drawing/2014/main" id="{C6D1F441-CFBD-9DE6-3FDC-0EEF317C3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578" y="120276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Clock ">
            <a:extLst>
              <a:ext uri="{FF2B5EF4-FFF2-40B4-BE49-F238E27FC236}">
                <a16:creationId xmlns:a16="http://schemas.microsoft.com/office/drawing/2014/main" id="{FF435145-6924-9A56-F838-E5D28111E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8578" y="126296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22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0" name="Google Shape;3400;p46"/>
          <p:cNvSpPr txBox="1">
            <a:spLocks/>
          </p:cNvSpPr>
          <p:nvPr/>
        </p:nvSpPr>
        <p:spPr>
          <a:xfrm>
            <a:off x="863130" y="1346000"/>
            <a:ext cx="4869600" cy="119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SG" sz="7000" dirty="0">
                <a:solidFill>
                  <a:schemeClr val="accent1"/>
                </a:solidFill>
              </a:rPr>
              <a:t>Thanks!</a:t>
            </a:r>
          </a:p>
        </p:txBody>
      </p:sp>
      <p:sp>
        <p:nvSpPr>
          <p:cNvPr id="3401" name="Google Shape;3401;p46"/>
          <p:cNvSpPr txBox="1">
            <a:spLocks/>
          </p:cNvSpPr>
          <p:nvPr/>
        </p:nvSpPr>
        <p:spPr>
          <a:xfrm>
            <a:off x="863130" y="2571750"/>
            <a:ext cx="4869600" cy="119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Clr>
                <a:schemeClr val="dk1"/>
              </a:buClr>
              <a:buSzPts val="1400"/>
            </a:pPr>
            <a:r>
              <a:rPr lang="en-US" sz="1800" b="1" dirty="0">
                <a:solidFill>
                  <a:schemeClr val="dk1"/>
                </a:solidFill>
                <a:latin typeface="Lato"/>
                <a:ea typeface="Lato"/>
                <a:cs typeface="Lato"/>
                <a:sym typeface="Lato"/>
              </a:rPr>
              <a:t>Do you have any questions?</a:t>
            </a:r>
          </a:p>
        </p:txBody>
      </p:sp>
      <p:pic>
        <p:nvPicPr>
          <p:cNvPr id="19458" name="Picture 2" descr="machine learning - Data science related funny quotes - Data Science Stack  Exchange">
            <a:extLst>
              <a:ext uri="{FF2B5EF4-FFF2-40B4-BE49-F238E27FC236}">
                <a16:creationId xmlns:a16="http://schemas.microsoft.com/office/drawing/2014/main" id="{409F88BB-43A7-6150-AF08-26E3EE754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41" y="948850"/>
            <a:ext cx="36570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7840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series Data</a:t>
            </a:r>
            <a:endParaRPr dirty="0"/>
          </a:p>
        </p:txBody>
      </p:sp>
      <p:sp>
        <p:nvSpPr>
          <p:cNvPr id="3359" name="Google Shape;3359;p45"/>
          <p:cNvSpPr txBox="1">
            <a:spLocks noGrp="1"/>
          </p:cNvSpPr>
          <p:nvPr>
            <p:ph type="subTitle" idx="1"/>
          </p:nvPr>
        </p:nvSpPr>
        <p:spPr>
          <a:xfrm>
            <a:off x="720000" y="1462750"/>
            <a:ext cx="3423022" cy="271413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SG" sz="2000" dirty="0"/>
              <a:t>Sequence of data points measured at successive points in time</a:t>
            </a:r>
          </a:p>
          <a:p>
            <a:pPr marL="0" lvl="0" indent="0" algn="l" rtl="0">
              <a:spcBef>
                <a:spcPts val="0"/>
              </a:spcBef>
              <a:spcAft>
                <a:spcPts val="0"/>
              </a:spcAft>
            </a:pPr>
            <a:endParaRPr lang="en-SG" sz="2000" dirty="0"/>
          </a:p>
          <a:p>
            <a:pPr marL="342900" lvl="0" indent="-342900" algn="l" rtl="0">
              <a:spcBef>
                <a:spcPts val="0"/>
              </a:spcBef>
              <a:spcAft>
                <a:spcPts val="0"/>
              </a:spcAft>
              <a:buFont typeface="Arial" panose="020B0604020202020204" pitchFamily="34" charset="0"/>
              <a:buChar char="•"/>
            </a:pPr>
            <a:r>
              <a:rPr lang="en-SG" sz="2000" dirty="0"/>
              <a:t>Holds the </a:t>
            </a:r>
            <a:r>
              <a:rPr lang="en-SG" sz="2000" dirty="0">
                <a:solidFill>
                  <a:srgbClr val="FF0000"/>
                </a:solidFill>
              </a:rPr>
              <a:t>key</a:t>
            </a:r>
            <a:r>
              <a:rPr lang="en-SG" sz="2000" dirty="0"/>
              <a:t> to future predictions</a:t>
            </a:r>
            <a:endParaRPr sz="2000" dirty="0"/>
          </a:p>
        </p:txBody>
      </p:sp>
      <p:pic>
        <p:nvPicPr>
          <p:cNvPr id="4" name="Picture 3" descr="A graph on a screen">
            <a:extLst>
              <a:ext uri="{FF2B5EF4-FFF2-40B4-BE49-F238E27FC236}">
                <a16:creationId xmlns:a16="http://schemas.microsoft.com/office/drawing/2014/main" id="{C34886C5-8E73-35D4-0928-C0CA50E03F39}"/>
              </a:ext>
            </a:extLst>
          </p:cNvPr>
          <p:cNvPicPr>
            <a:picLocks noChangeAspect="1"/>
          </p:cNvPicPr>
          <p:nvPr/>
        </p:nvPicPr>
        <p:blipFill rotWithShape="1">
          <a:blip r:embed="rId3"/>
          <a:srcRect l="46318" r="1"/>
          <a:stretch/>
        </p:blipFill>
        <p:spPr>
          <a:xfrm>
            <a:off x="5000979" y="0"/>
            <a:ext cx="4143022" cy="5143500"/>
          </a:xfrm>
          <a:prstGeom prst="rect">
            <a:avLst/>
          </a:prstGeom>
        </p:spPr>
      </p:pic>
    </p:spTree>
    <p:extLst>
      <p:ext uri="{BB962C8B-B14F-4D97-AF65-F5344CB8AC3E}">
        <p14:creationId xmlns:p14="http://schemas.microsoft.com/office/powerpoint/2010/main" val="2532472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a:t>
            </a:r>
            <a:endParaRPr dirty="0"/>
          </a:p>
        </p:txBody>
      </p:sp>
      <p:pic>
        <p:nvPicPr>
          <p:cNvPr id="18434" name="Picture 2">
            <a:extLst>
              <a:ext uri="{FF2B5EF4-FFF2-40B4-BE49-F238E27FC236}">
                <a16:creationId xmlns:a16="http://schemas.microsoft.com/office/drawing/2014/main" id="{7BA924E5-64F4-6504-AE70-F9EE7FF2E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04" r="1435"/>
          <a:stretch/>
        </p:blipFill>
        <p:spPr bwMode="auto">
          <a:xfrm>
            <a:off x="1693333" y="1205095"/>
            <a:ext cx="5757334" cy="323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9768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series Forecasting</a:t>
            </a:r>
            <a:endParaRPr dirty="0"/>
          </a:p>
        </p:txBody>
      </p:sp>
      <p:sp>
        <p:nvSpPr>
          <p:cNvPr id="3359" name="Google Shape;3359;p45"/>
          <p:cNvSpPr txBox="1">
            <a:spLocks noGrp="1"/>
          </p:cNvSpPr>
          <p:nvPr>
            <p:ph type="subTitle" idx="1"/>
          </p:nvPr>
        </p:nvSpPr>
        <p:spPr>
          <a:xfrm>
            <a:off x="1034521" y="1303266"/>
            <a:ext cx="7389479" cy="572700"/>
          </a:xfrm>
          <a:prstGeom prst="rect">
            <a:avLst/>
          </a:prstGeom>
          <a:solidFill>
            <a:schemeClr val="accent6"/>
          </a:solidFill>
        </p:spPr>
        <p:txBody>
          <a:bodyPr spcFirstLastPara="1" wrap="square" lIns="91425" tIns="91425" rIns="91425" bIns="91425" anchor="t" anchorCtr="0">
            <a:noAutofit/>
          </a:bodyPr>
          <a:lstStyle/>
          <a:p>
            <a:pPr marL="0" lvl="0" indent="0" algn="ctr" rtl="0">
              <a:spcBef>
                <a:spcPts val="0"/>
              </a:spcBef>
              <a:spcAft>
                <a:spcPts val="0"/>
              </a:spcAft>
            </a:pPr>
            <a:r>
              <a:rPr lang="en-SG" sz="2000" dirty="0"/>
              <a:t>Decisions Makers make proactive rather than reactive strategies</a:t>
            </a:r>
            <a:endParaRPr sz="2000" dirty="0"/>
          </a:p>
        </p:txBody>
      </p:sp>
      <p:sp>
        <p:nvSpPr>
          <p:cNvPr id="2" name="Google Shape;3359;p45">
            <a:extLst>
              <a:ext uri="{FF2B5EF4-FFF2-40B4-BE49-F238E27FC236}">
                <a16:creationId xmlns:a16="http://schemas.microsoft.com/office/drawing/2014/main" id="{C31589B9-05DA-5AA8-B8D9-5F54F54F8BCD}"/>
              </a:ext>
            </a:extLst>
          </p:cNvPr>
          <p:cNvSpPr txBox="1">
            <a:spLocks/>
          </p:cNvSpPr>
          <p:nvPr/>
        </p:nvSpPr>
        <p:spPr>
          <a:xfrm>
            <a:off x="1110377" y="3805958"/>
            <a:ext cx="2451463" cy="530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b="1" dirty="0"/>
              <a:t>Inventory Management</a:t>
            </a:r>
          </a:p>
        </p:txBody>
      </p:sp>
      <p:sp>
        <p:nvSpPr>
          <p:cNvPr id="3" name="Google Shape;3359;p45">
            <a:extLst>
              <a:ext uri="{FF2B5EF4-FFF2-40B4-BE49-F238E27FC236}">
                <a16:creationId xmlns:a16="http://schemas.microsoft.com/office/drawing/2014/main" id="{02EB361F-68DE-50DD-BBEF-9F9771BA3B81}"/>
              </a:ext>
            </a:extLst>
          </p:cNvPr>
          <p:cNvSpPr txBox="1">
            <a:spLocks/>
          </p:cNvSpPr>
          <p:nvPr/>
        </p:nvSpPr>
        <p:spPr>
          <a:xfrm>
            <a:off x="3521074" y="3805958"/>
            <a:ext cx="2451463" cy="530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b="1" dirty="0"/>
              <a:t>Financial Risk Management</a:t>
            </a:r>
          </a:p>
        </p:txBody>
      </p:sp>
      <p:sp>
        <p:nvSpPr>
          <p:cNvPr id="7" name="Google Shape;3359;p45">
            <a:extLst>
              <a:ext uri="{FF2B5EF4-FFF2-40B4-BE49-F238E27FC236}">
                <a16:creationId xmlns:a16="http://schemas.microsoft.com/office/drawing/2014/main" id="{264AB967-DE55-1FE0-EA2E-A3783A1DC0CD}"/>
              </a:ext>
            </a:extLst>
          </p:cNvPr>
          <p:cNvSpPr txBox="1">
            <a:spLocks/>
          </p:cNvSpPr>
          <p:nvPr/>
        </p:nvSpPr>
        <p:spPr>
          <a:xfrm>
            <a:off x="5972537" y="3805957"/>
            <a:ext cx="2451463" cy="530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b="1" dirty="0"/>
              <a:t>Weather Forecasts</a:t>
            </a:r>
          </a:p>
        </p:txBody>
      </p:sp>
      <p:pic>
        <p:nvPicPr>
          <p:cNvPr id="10" name="Picture 9">
            <a:extLst>
              <a:ext uri="{FF2B5EF4-FFF2-40B4-BE49-F238E27FC236}">
                <a16:creationId xmlns:a16="http://schemas.microsoft.com/office/drawing/2014/main" id="{1DE89449-0D37-FFB3-F051-0D052F85E05E}"/>
              </a:ext>
            </a:extLst>
          </p:cNvPr>
          <p:cNvPicPr>
            <a:picLocks noChangeAspect="1"/>
          </p:cNvPicPr>
          <p:nvPr/>
        </p:nvPicPr>
        <p:blipFill>
          <a:blip r:embed="rId3"/>
          <a:stretch>
            <a:fillRect/>
          </a:stretch>
        </p:blipFill>
        <p:spPr>
          <a:xfrm>
            <a:off x="6520561" y="2358334"/>
            <a:ext cx="1355414" cy="1355414"/>
          </a:xfrm>
          <a:prstGeom prst="rect">
            <a:avLst/>
          </a:prstGeom>
        </p:spPr>
      </p:pic>
      <p:pic>
        <p:nvPicPr>
          <p:cNvPr id="12" name="Picture 11">
            <a:extLst>
              <a:ext uri="{FF2B5EF4-FFF2-40B4-BE49-F238E27FC236}">
                <a16:creationId xmlns:a16="http://schemas.microsoft.com/office/drawing/2014/main" id="{6D3AA700-2016-D042-56AD-FE4BDB81294B}"/>
              </a:ext>
            </a:extLst>
          </p:cNvPr>
          <p:cNvPicPr>
            <a:picLocks noChangeAspect="1"/>
          </p:cNvPicPr>
          <p:nvPr/>
        </p:nvPicPr>
        <p:blipFill>
          <a:blip r:embed="rId4"/>
          <a:stretch>
            <a:fillRect/>
          </a:stretch>
        </p:blipFill>
        <p:spPr>
          <a:xfrm>
            <a:off x="4069519" y="2358334"/>
            <a:ext cx="1355414" cy="1355414"/>
          </a:xfrm>
          <a:prstGeom prst="rect">
            <a:avLst/>
          </a:prstGeom>
        </p:spPr>
      </p:pic>
      <p:pic>
        <p:nvPicPr>
          <p:cNvPr id="27" name="Picture 26">
            <a:extLst>
              <a:ext uri="{FF2B5EF4-FFF2-40B4-BE49-F238E27FC236}">
                <a16:creationId xmlns:a16="http://schemas.microsoft.com/office/drawing/2014/main" id="{F9A9FB7A-AF0D-A1A0-1B75-ED95CCD81B6D}"/>
              </a:ext>
            </a:extLst>
          </p:cNvPr>
          <p:cNvPicPr>
            <a:picLocks noChangeAspect="1"/>
          </p:cNvPicPr>
          <p:nvPr/>
        </p:nvPicPr>
        <p:blipFill>
          <a:blip r:embed="rId5"/>
          <a:stretch>
            <a:fillRect/>
          </a:stretch>
        </p:blipFill>
        <p:spPr>
          <a:xfrm>
            <a:off x="1658401" y="2364161"/>
            <a:ext cx="1355414" cy="1355414"/>
          </a:xfrm>
          <a:prstGeom prst="rect">
            <a:avLst/>
          </a:prstGeom>
        </p:spPr>
      </p:pic>
    </p:spTree>
    <p:extLst>
      <p:ext uri="{BB962C8B-B14F-4D97-AF65-F5344CB8AC3E}">
        <p14:creationId xmlns:p14="http://schemas.microsoft.com/office/powerpoint/2010/main" val="22187973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series Forecasting</a:t>
            </a:r>
            <a:endParaRPr dirty="0"/>
          </a:p>
        </p:txBody>
      </p:sp>
      <p:sp>
        <p:nvSpPr>
          <p:cNvPr id="3359" name="Google Shape;3359;p45"/>
          <p:cNvSpPr txBox="1">
            <a:spLocks noGrp="1"/>
          </p:cNvSpPr>
          <p:nvPr>
            <p:ph type="subTitle" idx="1"/>
          </p:nvPr>
        </p:nvSpPr>
        <p:spPr>
          <a:xfrm>
            <a:off x="720001" y="1395807"/>
            <a:ext cx="2756978" cy="2464994"/>
          </a:xfrm>
          <a:prstGeom prst="rect">
            <a:avLst/>
          </a:prstGeom>
        </p:spPr>
        <p:txBody>
          <a:bodyPr spcFirstLastPara="1" wrap="square" lIns="91425" tIns="91425" rIns="91425" bIns="91425" anchor="ctr" anchorCtr="0">
            <a:noAutofit/>
          </a:bodyPr>
          <a:lstStyle/>
          <a:p>
            <a:pPr marL="342900" lvl="0" indent="-342900" rtl="0">
              <a:spcBef>
                <a:spcPts val="0"/>
              </a:spcBef>
              <a:spcAft>
                <a:spcPts val="0"/>
              </a:spcAft>
              <a:buFont typeface="Arial" panose="020B0604020202020204" pitchFamily="34" charset="0"/>
              <a:buChar char="•"/>
            </a:pPr>
            <a:r>
              <a:rPr lang="en-SG" sz="2000" dirty="0"/>
              <a:t>Sequential Nature</a:t>
            </a:r>
          </a:p>
          <a:p>
            <a:pPr marL="342900" lvl="0" indent="-342900" rtl="0">
              <a:spcBef>
                <a:spcPts val="0"/>
              </a:spcBef>
              <a:spcAft>
                <a:spcPts val="0"/>
              </a:spcAft>
              <a:buFont typeface="Arial" panose="020B0604020202020204" pitchFamily="34" charset="0"/>
              <a:buChar char="•"/>
            </a:pPr>
            <a:endParaRPr lang="en-SG" sz="2000" dirty="0"/>
          </a:p>
          <a:p>
            <a:pPr marL="342900" lvl="0" indent="-342900" rtl="0">
              <a:spcBef>
                <a:spcPts val="0"/>
              </a:spcBef>
              <a:spcAft>
                <a:spcPts val="0"/>
              </a:spcAft>
              <a:buFont typeface="Arial" panose="020B0604020202020204" pitchFamily="34" charset="0"/>
              <a:buChar char="•"/>
            </a:pPr>
            <a:r>
              <a:rPr lang="en-SG" sz="2000" dirty="0"/>
              <a:t>Pattern Recognition and Statistical Techniques</a:t>
            </a:r>
          </a:p>
        </p:txBody>
      </p:sp>
      <p:pic>
        <p:nvPicPr>
          <p:cNvPr id="5122" name="Picture 2" descr="🗓 Time Series Analysis 🔺 Forecasting🔻">
            <a:extLst>
              <a:ext uri="{FF2B5EF4-FFF2-40B4-BE49-F238E27FC236}">
                <a16:creationId xmlns:a16="http://schemas.microsoft.com/office/drawing/2014/main" id="{0BD06C59-0076-9AA8-C983-86FCC2F47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9" y="1395806"/>
            <a:ext cx="4988678" cy="246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76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pic>
        <p:nvPicPr>
          <p:cNvPr id="23556" name="Picture 4" descr="3d modeling">
            <a:extLst>
              <a:ext uri="{FF2B5EF4-FFF2-40B4-BE49-F238E27FC236}">
                <a16:creationId xmlns:a16="http://schemas.microsoft.com/office/drawing/2014/main" id="{8E6066CA-808A-5F98-A9F0-73C9F9FB7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598" y="1466180"/>
            <a:ext cx="2211140" cy="2211140"/>
          </a:xfrm>
          <a:prstGeom prst="rect">
            <a:avLst/>
          </a:prstGeom>
          <a:noFill/>
          <a:extLst>
            <a:ext uri="{909E8E84-426E-40DD-AFC4-6F175D3DCCD1}">
              <a14:hiddenFill xmlns:a14="http://schemas.microsoft.com/office/drawing/2010/main">
                <a:solidFill>
                  <a:srgbClr val="FFFFFF"/>
                </a:solidFill>
              </a14:hiddenFill>
            </a:ext>
          </a:extLst>
        </p:spPr>
      </p:pic>
      <p:sp>
        <p:nvSpPr>
          <p:cNvPr id="2692" name="Google Shape;2692;p31"/>
          <p:cNvSpPr txBox="1">
            <a:spLocks noGrp="1"/>
          </p:cNvSpPr>
          <p:nvPr>
            <p:ph type="title"/>
          </p:nvPr>
        </p:nvSpPr>
        <p:spPr>
          <a:xfrm>
            <a:off x="713225" y="2068928"/>
            <a:ext cx="3858775"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a:t>
            </a:r>
            <a:endParaRPr dirty="0"/>
          </a:p>
        </p:txBody>
      </p:sp>
      <p:sp>
        <p:nvSpPr>
          <p:cNvPr id="2693" name="Google Shape;2693;p31"/>
          <p:cNvSpPr txBox="1">
            <a:spLocks noGrp="1"/>
          </p:cNvSpPr>
          <p:nvPr>
            <p:ph type="subTitle" idx="1"/>
          </p:nvPr>
        </p:nvSpPr>
        <p:spPr>
          <a:xfrm>
            <a:off x="713225" y="3630750"/>
            <a:ext cx="3858775"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Traditional Methods to Modern Deep Learning Methods</a:t>
            </a:r>
            <a:endParaRPr dirty="0"/>
          </a:p>
        </p:txBody>
      </p:sp>
      <p:sp>
        <p:nvSpPr>
          <p:cNvPr id="2694" name="Google Shape;2694;p31"/>
          <p:cNvSpPr txBox="1">
            <a:spLocks noGrp="1"/>
          </p:cNvSpPr>
          <p:nvPr>
            <p:ph type="title" idx="2"/>
          </p:nvPr>
        </p:nvSpPr>
        <p:spPr>
          <a:xfrm>
            <a:off x="1227390" y="5776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95" name="Google Shape;2695;p31"/>
          <p:cNvGrpSpPr/>
          <p:nvPr/>
        </p:nvGrpSpPr>
        <p:grpSpPr>
          <a:xfrm>
            <a:off x="986164" y="5776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2637350" y="20129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062677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0" name="Google Shape;3260;p39"/>
          <p:cNvSpPr/>
          <p:nvPr/>
        </p:nvSpPr>
        <p:spPr>
          <a:xfrm>
            <a:off x="2192768" y="1769078"/>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39"/>
          <p:cNvSpPr/>
          <p:nvPr/>
        </p:nvSpPr>
        <p:spPr>
          <a:xfrm>
            <a:off x="4454218" y="1769078"/>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6761434" y="1769078"/>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txBox="1"/>
          <p:nvPr/>
        </p:nvSpPr>
        <p:spPr>
          <a:xfrm flipH="1">
            <a:off x="1373543" y="2315283"/>
            <a:ext cx="1812300"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Traditional Statistical Methods</a:t>
            </a:r>
            <a:endParaRPr sz="1800" b="1" dirty="0">
              <a:solidFill>
                <a:schemeClr val="accent1"/>
              </a:solidFill>
              <a:latin typeface="Outfit"/>
              <a:ea typeface="Outfit"/>
              <a:cs typeface="Outfit"/>
              <a:sym typeface="Outfit"/>
            </a:endParaRPr>
          </a:p>
        </p:txBody>
      </p:sp>
      <p:sp>
        <p:nvSpPr>
          <p:cNvPr id="3265" name="Google Shape;3265;p39"/>
          <p:cNvSpPr txBox="1"/>
          <p:nvPr/>
        </p:nvSpPr>
        <p:spPr>
          <a:xfrm flipH="1">
            <a:off x="3591168" y="2315284"/>
            <a:ext cx="1905275" cy="93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Recurrent Neural Network</a:t>
            </a:r>
            <a:endParaRPr sz="1800" b="1" dirty="0">
              <a:solidFill>
                <a:schemeClr val="accent1"/>
              </a:solidFill>
              <a:latin typeface="Outfit"/>
              <a:ea typeface="Outfit"/>
              <a:cs typeface="Outfit"/>
              <a:sym typeface="Outfit"/>
            </a:endParaRPr>
          </a:p>
        </p:txBody>
      </p:sp>
      <p:sp>
        <p:nvSpPr>
          <p:cNvPr id="3266" name="Google Shape;3266;p39"/>
          <p:cNvSpPr txBox="1"/>
          <p:nvPr/>
        </p:nvSpPr>
        <p:spPr>
          <a:xfrm flipH="1">
            <a:off x="5862324" y="2315283"/>
            <a:ext cx="1974617" cy="9169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1"/>
                </a:solidFill>
                <a:latin typeface="Outfit"/>
                <a:ea typeface="Outfit"/>
                <a:cs typeface="Outfit"/>
                <a:sym typeface="Outfit"/>
              </a:rPr>
              <a:t>Transformers</a:t>
            </a:r>
            <a:endParaRPr sz="1800" b="1" dirty="0">
              <a:solidFill>
                <a:schemeClr val="accent1"/>
              </a:solidFill>
              <a:latin typeface="Outfit"/>
              <a:ea typeface="Outfit"/>
              <a:cs typeface="Outfit"/>
              <a:sym typeface="Outfit"/>
            </a:endParaRPr>
          </a:p>
        </p:txBody>
      </p:sp>
      <p:cxnSp>
        <p:nvCxnSpPr>
          <p:cNvPr id="3268" name="Google Shape;3268;p39"/>
          <p:cNvCxnSpPr>
            <a:cxnSpLocks/>
            <a:stCxn id="3260" idx="3"/>
            <a:endCxn id="3261" idx="1"/>
          </p:cNvCxnSpPr>
          <p:nvPr/>
        </p:nvCxnSpPr>
        <p:spPr>
          <a:xfrm>
            <a:off x="2369168" y="1857278"/>
            <a:ext cx="208505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p:cNvCxnSpPr>
            <a:stCxn id="3261" idx="3"/>
            <a:endCxn id="3262" idx="1"/>
          </p:cNvCxnSpPr>
          <p:nvPr/>
        </p:nvCxnSpPr>
        <p:spPr>
          <a:xfrm>
            <a:off x="4630618" y="1857278"/>
            <a:ext cx="2130816" cy="0"/>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p:cNvCxnSpPr>
            <a:cxnSpLocks/>
            <a:stCxn id="3260" idx="2"/>
            <a:endCxn id="3264" idx="0"/>
          </p:cNvCxnSpPr>
          <p:nvPr/>
        </p:nvCxnSpPr>
        <p:spPr>
          <a:xfrm flipH="1">
            <a:off x="2279693" y="1945478"/>
            <a:ext cx="1275" cy="369805"/>
          </a:xfrm>
          <a:prstGeom prst="straightConnector1">
            <a:avLst/>
          </a:prstGeom>
          <a:noFill/>
          <a:ln w="9525" cap="flat" cmpd="sng">
            <a:solidFill>
              <a:schemeClr val="dk2"/>
            </a:solidFill>
            <a:prstDash val="solid"/>
            <a:round/>
            <a:headEnd type="none" w="med" len="med"/>
            <a:tailEnd type="none" w="med" len="med"/>
          </a:ln>
        </p:spPr>
      </p:cxnSp>
      <p:cxnSp>
        <p:nvCxnSpPr>
          <p:cNvPr id="3272" name="Google Shape;3272;p39"/>
          <p:cNvCxnSpPr>
            <a:cxnSpLocks/>
            <a:stCxn id="3261" idx="2"/>
            <a:endCxn id="3265" idx="0"/>
          </p:cNvCxnSpPr>
          <p:nvPr/>
        </p:nvCxnSpPr>
        <p:spPr>
          <a:xfrm>
            <a:off x="4542418" y="1945478"/>
            <a:ext cx="1387" cy="369806"/>
          </a:xfrm>
          <a:prstGeom prst="straightConnector1">
            <a:avLst/>
          </a:prstGeom>
          <a:noFill/>
          <a:ln w="9525" cap="flat" cmpd="sng">
            <a:solidFill>
              <a:schemeClr val="dk2"/>
            </a:solidFill>
            <a:prstDash val="solid"/>
            <a:round/>
            <a:headEnd type="none" w="med" len="med"/>
            <a:tailEnd type="none" w="med" len="med"/>
          </a:ln>
        </p:spPr>
      </p:cxnSp>
      <p:cxnSp>
        <p:nvCxnSpPr>
          <p:cNvPr id="3273" name="Google Shape;3273;p39"/>
          <p:cNvCxnSpPr>
            <a:cxnSpLocks/>
            <a:stCxn id="3262" idx="2"/>
            <a:endCxn id="3266" idx="0"/>
          </p:cNvCxnSpPr>
          <p:nvPr/>
        </p:nvCxnSpPr>
        <p:spPr>
          <a:xfrm flipH="1">
            <a:off x="6849632" y="1945478"/>
            <a:ext cx="2" cy="369805"/>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59202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 methods</a:t>
            </a:r>
            <a:endParaRPr dirty="0"/>
          </a:p>
        </p:txBody>
      </p:sp>
      <p:sp>
        <p:nvSpPr>
          <p:cNvPr id="3264" name="Google Shape;3264;p39"/>
          <p:cNvSpPr txBox="1"/>
          <p:nvPr/>
        </p:nvSpPr>
        <p:spPr>
          <a:xfrm flipH="1">
            <a:off x="720000" y="3261643"/>
            <a:ext cx="1810764" cy="14368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accent1"/>
                </a:solidFill>
                <a:latin typeface="Outfit"/>
                <a:ea typeface="Outfit"/>
                <a:cs typeface="Outfit"/>
                <a:sym typeface="Outfit"/>
              </a:rPr>
              <a:t>Traditional Statistical Methods</a:t>
            </a:r>
            <a:endParaRPr sz="2400" b="1" dirty="0">
              <a:solidFill>
                <a:schemeClr val="accent1"/>
              </a:solidFill>
              <a:latin typeface="Outfit"/>
              <a:ea typeface="Outfit"/>
              <a:cs typeface="Outfit"/>
              <a:sym typeface="Outfit"/>
            </a:endParaRPr>
          </a:p>
        </p:txBody>
      </p:sp>
      <p:sp>
        <p:nvSpPr>
          <p:cNvPr id="18" name="TextBox 17">
            <a:extLst>
              <a:ext uri="{FF2B5EF4-FFF2-40B4-BE49-F238E27FC236}">
                <a16:creationId xmlns:a16="http://schemas.microsoft.com/office/drawing/2014/main" id="{07E29E33-3847-F667-1D20-F21365E65727}"/>
              </a:ext>
            </a:extLst>
          </p:cNvPr>
          <p:cNvSpPr txBox="1"/>
          <p:nvPr/>
        </p:nvSpPr>
        <p:spPr>
          <a:xfrm>
            <a:off x="3214255" y="1277916"/>
            <a:ext cx="4608945" cy="707886"/>
          </a:xfrm>
          <a:prstGeom prst="rect">
            <a:avLst/>
          </a:prstGeom>
          <a:noFill/>
        </p:spPr>
        <p:txBody>
          <a:bodyPr wrap="square" rtlCol="0">
            <a:spAutoFit/>
          </a:bodyPr>
          <a:lstStyle/>
          <a:p>
            <a:r>
              <a:rPr lang="en-SG" sz="2000" b="0" i="0" dirty="0">
                <a:solidFill>
                  <a:srgbClr val="0070C0"/>
                </a:solidFill>
                <a:effectLst/>
                <a:latin typeface="+mn-lt"/>
              </a:rPr>
              <a:t>1. Autoregressive Integrated Moving Average </a:t>
            </a:r>
            <a:r>
              <a:rPr lang="en-SG" sz="2000" b="1" i="0" dirty="0">
                <a:solidFill>
                  <a:srgbClr val="0070C0"/>
                </a:solidFill>
                <a:effectLst/>
                <a:latin typeface="+mn-lt"/>
              </a:rPr>
              <a:t>(</a:t>
            </a:r>
            <a:r>
              <a:rPr lang="en-SG" sz="2000" b="1" dirty="0">
                <a:solidFill>
                  <a:srgbClr val="0070C0"/>
                </a:solidFill>
                <a:latin typeface="+mn-lt"/>
              </a:rPr>
              <a:t>Arima)</a:t>
            </a:r>
          </a:p>
        </p:txBody>
      </p:sp>
      <p:sp>
        <p:nvSpPr>
          <p:cNvPr id="19" name="TextBox 18">
            <a:extLst>
              <a:ext uri="{FF2B5EF4-FFF2-40B4-BE49-F238E27FC236}">
                <a16:creationId xmlns:a16="http://schemas.microsoft.com/office/drawing/2014/main" id="{637231E7-D65E-CE1E-F9F2-D98B29A9B3C9}"/>
              </a:ext>
            </a:extLst>
          </p:cNvPr>
          <p:cNvSpPr txBox="1"/>
          <p:nvPr/>
        </p:nvSpPr>
        <p:spPr>
          <a:xfrm>
            <a:off x="3214255" y="3157698"/>
            <a:ext cx="4608945" cy="707886"/>
          </a:xfrm>
          <a:prstGeom prst="rect">
            <a:avLst/>
          </a:prstGeom>
          <a:noFill/>
        </p:spPr>
        <p:txBody>
          <a:bodyPr wrap="square" rtlCol="0">
            <a:spAutoFit/>
          </a:bodyPr>
          <a:lstStyle/>
          <a:p>
            <a:r>
              <a:rPr lang="en-SG" sz="2000" dirty="0">
                <a:solidFill>
                  <a:srgbClr val="0070C0"/>
                </a:solidFill>
                <a:latin typeface="+mn-lt"/>
              </a:rPr>
              <a:t>2. Exponential Smoothing</a:t>
            </a:r>
            <a:endParaRPr lang="en-SG" sz="1100" dirty="0">
              <a:solidFill>
                <a:srgbClr val="0070C0"/>
              </a:solidFill>
              <a:latin typeface="+mn-lt"/>
            </a:endParaRPr>
          </a:p>
          <a:p>
            <a:endParaRPr lang="en-SG" sz="2000" dirty="0">
              <a:solidFill>
                <a:srgbClr val="0070C0"/>
              </a:solidFill>
              <a:latin typeface="+mn-lt"/>
            </a:endParaRPr>
          </a:p>
        </p:txBody>
      </p:sp>
      <p:sp>
        <p:nvSpPr>
          <p:cNvPr id="22" name="TextBox 21">
            <a:extLst>
              <a:ext uri="{FF2B5EF4-FFF2-40B4-BE49-F238E27FC236}">
                <a16:creationId xmlns:a16="http://schemas.microsoft.com/office/drawing/2014/main" id="{A3F4FF15-5E0B-F79C-38C7-4835DC314293}"/>
              </a:ext>
            </a:extLst>
          </p:cNvPr>
          <p:cNvSpPr txBox="1"/>
          <p:nvPr/>
        </p:nvSpPr>
        <p:spPr>
          <a:xfrm>
            <a:off x="3214255" y="3550369"/>
            <a:ext cx="5717710" cy="11546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SG" sz="1600" dirty="0">
                <a:solidFill>
                  <a:schemeClr val="tx1"/>
                </a:solidFill>
                <a:latin typeface="+mn-lt"/>
              </a:rPr>
              <a:t>Excels in </a:t>
            </a:r>
            <a:r>
              <a:rPr lang="en-SG" sz="1600" dirty="0">
                <a:solidFill>
                  <a:srgbClr val="7030A0"/>
                </a:solidFill>
                <a:latin typeface="+mn-lt"/>
              </a:rPr>
              <a:t>Trends</a:t>
            </a:r>
            <a:r>
              <a:rPr lang="en-SG" sz="1600" dirty="0">
                <a:solidFill>
                  <a:schemeClr val="tx1"/>
                </a:solidFill>
                <a:latin typeface="+mn-lt"/>
              </a:rPr>
              <a:t> and </a:t>
            </a:r>
            <a:r>
              <a:rPr lang="en-SG" sz="1600" dirty="0">
                <a:solidFill>
                  <a:srgbClr val="7030A0"/>
                </a:solidFill>
                <a:latin typeface="+mn-lt"/>
              </a:rPr>
              <a:t>Seasonality</a:t>
            </a:r>
          </a:p>
          <a:p>
            <a:pPr marL="342900" indent="-342900">
              <a:lnSpc>
                <a:spcPct val="150000"/>
              </a:lnSpc>
              <a:buFont typeface="Arial" panose="020B0604020202020204" pitchFamily="34" charset="0"/>
              <a:buChar char="•"/>
            </a:pPr>
            <a:r>
              <a:rPr lang="en-SG" sz="1600" dirty="0">
                <a:solidFill>
                  <a:schemeClr val="bg1">
                    <a:lumMod val="10000"/>
                  </a:schemeClr>
                </a:solidFill>
                <a:latin typeface="+mn-lt"/>
              </a:rPr>
              <a:t>Effective for </a:t>
            </a:r>
            <a:r>
              <a:rPr lang="en-SG" sz="1600" dirty="0">
                <a:solidFill>
                  <a:srgbClr val="FF0000"/>
                </a:solidFill>
                <a:latin typeface="+mn-lt"/>
              </a:rPr>
              <a:t>short term forecasts</a:t>
            </a:r>
          </a:p>
          <a:p>
            <a:pPr marL="342900" indent="-342900">
              <a:lnSpc>
                <a:spcPct val="150000"/>
              </a:lnSpc>
              <a:buFont typeface="Arial" panose="020B0604020202020204" pitchFamily="34" charset="0"/>
              <a:buChar char="•"/>
            </a:pPr>
            <a:r>
              <a:rPr lang="en-SG" sz="1600" dirty="0">
                <a:latin typeface="+mn-lt"/>
              </a:rPr>
              <a:t>Used in inventory control and supply chain management</a:t>
            </a:r>
          </a:p>
        </p:txBody>
      </p:sp>
      <p:sp>
        <p:nvSpPr>
          <p:cNvPr id="23" name="TextBox 22">
            <a:extLst>
              <a:ext uri="{FF2B5EF4-FFF2-40B4-BE49-F238E27FC236}">
                <a16:creationId xmlns:a16="http://schemas.microsoft.com/office/drawing/2014/main" id="{B2B1106C-DAD2-F11E-FF13-0F4BB127C193}"/>
              </a:ext>
            </a:extLst>
          </p:cNvPr>
          <p:cNvSpPr txBox="1"/>
          <p:nvPr/>
        </p:nvSpPr>
        <p:spPr>
          <a:xfrm>
            <a:off x="3214255" y="1985802"/>
            <a:ext cx="4119418" cy="785343"/>
          </a:xfrm>
          <a:prstGeom prst="rect">
            <a:avLst/>
          </a:prstGeom>
          <a:noFill/>
        </p:spPr>
        <p:txBody>
          <a:bodyPr wrap="square" rtlCol="0">
            <a:spAutoFit/>
          </a:bodyPr>
          <a:lstStyle/>
          <a:p>
            <a:pPr marL="342900" lvl="8" indent="-342900">
              <a:lnSpc>
                <a:spcPct val="150000"/>
              </a:lnSpc>
              <a:buFont typeface="Arial" panose="020B0604020202020204" pitchFamily="34" charset="0"/>
              <a:buChar char="•"/>
            </a:pPr>
            <a:r>
              <a:rPr lang="en-SG" sz="1600" dirty="0">
                <a:solidFill>
                  <a:srgbClr val="7030A0"/>
                </a:solidFill>
                <a:latin typeface="+mn-lt"/>
              </a:rPr>
              <a:t>Flexibility</a:t>
            </a:r>
            <a:r>
              <a:rPr lang="en-SG" sz="1600" dirty="0">
                <a:solidFill>
                  <a:schemeClr val="tx1"/>
                </a:solidFill>
                <a:latin typeface="+mn-lt"/>
              </a:rPr>
              <a:t> in modelling time series data</a:t>
            </a:r>
          </a:p>
          <a:p>
            <a:pPr marL="342900" lvl="8" indent="-342900">
              <a:lnSpc>
                <a:spcPct val="150000"/>
              </a:lnSpc>
              <a:buFont typeface="Arial" panose="020B0604020202020204" pitchFamily="34" charset="0"/>
              <a:buChar char="•"/>
            </a:pPr>
            <a:r>
              <a:rPr lang="en-SG" sz="1600" dirty="0">
                <a:solidFill>
                  <a:schemeClr val="tx1"/>
                </a:solidFill>
                <a:latin typeface="+mn-lt"/>
              </a:rPr>
              <a:t>Data needs to be </a:t>
            </a:r>
            <a:r>
              <a:rPr lang="en-SG" sz="1600" dirty="0">
                <a:solidFill>
                  <a:srgbClr val="C00000"/>
                </a:solidFill>
                <a:latin typeface="+mn-lt"/>
              </a:rPr>
              <a:t>stationary</a:t>
            </a:r>
          </a:p>
        </p:txBody>
      </p:sp>
      <p:pic>
        <p:nvPicPr>
          <p:cNvPr id="3" name="Picture 2">
            <a:extLst>
              <a:ext uri="{FF2B5EF4-FFF2-40B4-BE49-F238E27FC236}">
                <a16:creationId xmlns:a16="http://schemas.microsoft.com/office/drawing/2014/main" id="{6BBE28ED-625C-757F-090F-83DF81172FD6}"/>
              </a:ext>
            </a:extLst>
          </p:cNvPr>
          <p:cNvPicPr>
            <a:picLocks noChangeAspect="1"/>
          </p:cNvPicPr>
          <p:nvPr/>
        </p:nvPicPr>
        <p:blipFill>
          <a:blip r:embed="rId3"/>
          <a:stretch>
            <a:fillRect/>
          </a:stretch>
        </p:blipFill>
        <p:spPr>
          <a:xfrm>
            <a:off x="719999" y="1303236"/>
            <a:ext cx="1810766" cy="1810766"/>
          </a:xfrm>
          <a:prstGeom prst="rect">
            <a:avLst/>
          </a:prstGeom>
        </p:spPr>
      </p:pic>
    </p:spTree>
    <p:extLst>
      <p:ext uri="{BB962C8B-B14F-4D97-AF65-F5344CB8AC3E}">
        <p14:creationId xmlns:p14="http://schemas.microsoft.com/office/powerpoint/2010/main" val="4151255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3127</Words>
  <Application>Microsoft Office PowerPoint</Application>
  <PresentationFormat>On-screen Show (16:9)</PresentationFormat>
  <Paragraphs>406</Paragraphs>
  <Slides>40</Slides>
  <Notes>40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Outfit ExtraBold</vt:lpstr>
      <vt:lpstr>Söhne</vt:lpstr>
      <vt:lpstr>Wingdings</vt:lpstr>
      <vt:lpstr>Arial</vt:lpstr>
      <vt:lpstr>Outfit</vt:lpstr>
      <vt:lpstr>Lato</vt:lpstr>
      <vt:lpstr>Arial</vt:lpstr>
      <vt:lpstr>Bayesian Data Analysis - Master of Science in Biostatistics by Slidesgo</vt:lpstr>
      <vt:lpstr>Wavelets Meet Transformers:  An Experimental Approach to Time Series Forecasting</vt:lpstr>
      <vt:lpstr>Table of contents</vt:lpstr>
      <vt:lpstr>Introduction</vt:lpstr>
      <vt:lpstr>Time series Data</vt:lpstr>
      <vt:lpstr>Time series Forecasting</vt:lpstr>
      <vt:lpstr>Time series Forecasting</vt:lpstr>
      <vt:lpstr>Background</vt:lpstr>
      <vt:lpstr>Prediction methods</vt:lpstr>
      <vt:lpstr>Prediction methods</vt:lpstr>
      <vt:lpstr>Prediction methods</vt:lpstr>
      <vt:lpstr>Prediction methods</vt:lpstr>
      <vt:lpstr>Prediction methods</vt:lpstr>
      <vt:lpstr>Prediction methods</vt:lpstr>
      <vt:lpstr>Prediction methods</vt:lpstr>
      <vt:lpstr>Transformer Architecture</vt:lpstr>
      <vt:lpstr>Wavelet Transformation</vt:lpstr>
      <vt:lpstr>Wavelet Transformation</vt:lpstr>
      <vt:lpstr>Methodology</vt:lpstr>
      <vt:lpstr>Datasets</vt:lpstr>
      <vt:lpstr>Datasets: Preparation</vt:lpstr>
      <vt:lpstr>Datasets: Train, Validate, Test</vt:lpstr>
      <vt:lpstr>Wavelet transformation</vt:lpstr>
      <vt:lpstr>Proposed Model Architecture</vt:lpstr>
      <vt:lpstr>Proposed model parameters</vt:lpstr>
      <vt:lpstr>Results</vt:lpstr>
      <vt:lpstr>Results – Statistical Methods</vt:lpstr>
      <vt:lpstr>Results – Transformer</vt:lpstr>
      <vt:lpstr>Results – Hybrid Transformer Model</vt:lpstr>
      <vt:lpstr>Results – Hybrid Transformer Model</vt:lpstr>
      <vt:lpstr>Results – Hybrid Transformer Model</vt:lpstr>
      <vt:lpstr>Hypothesis</vt:lpstr>
      <vt:lpstr>Discussions</vt:lpstr>
      <vt:lpstr>Further Improvements</vt:lpstr>
      <vt:lpstr>Results - Improvements</vt:lpstr>
      <vt:lpstr>Future Work</vt:lpstr>
      <vt:lpstr>Future Work</vt:lpstr>
      <vt:lpstr>Conclusion</vt:lpstr>
      <vt:lpstr>Conclusion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Wavelets Meet Transformers:  An Experimental Approach to Time Series Forecasting</dc:title>
  <cp:lastModifiedBy>Andrew Ng</cp:lastModifiedBy>
  <cp:revision>13</cp:revision>
  <dcterms:modified xsi:type="dcterms:W3CDTF">2024-05-12T18:57:18Z</dcterms:modified>
</cp:coreProperties>
</file>